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7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4" r:id="rId9"/>
    <p:sldId id="269" r:id="rId10"/>
    <p:sldId id="265" r:id="rId11"/>
    <p:sldId id="266" r:id="rId12"/>
    <p:sldId id="267" r:id="rId13"/>
    <p:sldId id="268" r:id="rId14"/>
    <p:sldId id="271" r:id="rId15"/>
    <p:sldId id="270" r:id="rId16"/>
    <p:sldId id="272" r:id="rId17"/>
    <p:sldId id="273" r:id="rId18"/>
    <p:sldId id="275" r:id="rId19"/>
    <p:sldId id="274" r:id="rId20"/>
    <p:sldId id="290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63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90"/>
  </p:normalViewPr>
  <p:slideViewPr>
    <p:cSldViewPr snapToGrid="0" snapToObjects="1">
      <p:cViewPr varScale="1">
        <p:scale>
          <a:sx n="105" d="100"/>
          <a:sy n="105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tiff>
</file>

<file path=ppt/media/image11.png>
</file>

<file path=ppt/media/image12.png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3.png>
</file>

<file path=ppt/media/image4.gif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59B519-816C-4D19-885D-04AC561E7F8C}" type="datetimeFigureOut">
              <a:rPr lang="en-GB" smtClean="0"/>
              <a:t>18/03/2017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A88102-3A2B-44C3-8F73-C937D850F1D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7313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A88102-3A2B-44C3-8F73-C937D850F1D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66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69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473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509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86546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7541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7106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8455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1739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92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114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068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87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676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878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570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073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547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9633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Toolkit" TargetMode="External"/><Relationship Id="rId3" Type="http://schemas.openxmlformats.org/officeDocument/2006/relationships/hyperlink" Target="https://en.wikipedia.org/wiki/Software_framework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35.xml.rels><?xml version="1.0" encoding="UTF-8" standalone="yes"?>
<Relationships xmlns="http://schemas.openxmlformats.org/package/2006/relationships"><Relationship Id="rId11" Type="http://schemas.openxmlformats.org/officeDocument/2006/relationships/hyperlink" Target="https://sourcemaking.com/design_patterns/builder/java/2" TargetMode="External"/><Relationship Id="rId12" Type="http://schemas.openxmlformats.org/officeDocument/2006/relationships/hyperlink" Target="https://www.tutorialspoint.com/design_pattern/adapter_pattern.htm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ourcemaking.com/design_patterns" TargetMode="External"/><Relationship Id="rId3" Type="http://schemas.openxmlformats.org/officeDocument/2006/relationships/hyperlink" Target="https://www.genbetadev.com/metodologias-de-programacion/patrones-de-diseno-que-son-y-por-que-debes-usarlos" TargetMode="External"/><Relationship Id="rId4" Type="http://schemas.openxmlformats.org/officeDocument/2006/relationships/hyperlink" Target="https://msdn.microsoft.com/es-es/library/bb972240.aspx" TargetMode="External"/><Relationship Id="rId5" Type="http://schemas.openxmlformats.org/officeDocument/2006/relationships/hyperlink" Target="https://www.fdi.ucm.es/profesor/jpavon/poo/2.14PDOO.pdf" TargetMode="External"/><Relationship Id="rId6" Type="http://schemas.openxmlformats.org/officeDocument/2006/relationships/hyperlink" Target="http://c2.com/doc/oopsla87.html" TargetMode="External"/><Relationship Id="rId7" Type="http://schemas.openxmlformats.org/officeDocument/2006/relationships/hyperlink" Target="http://www.buyya.com/254/Patterns/" TargetMode="External"/><Relationship Id="rId8" Type="http://schemas.openxmlformats.org/officeDocument/2006/relationships/hyperlink" Target="https://en.wikipedia.org/wiki/Software_design_pattern" TargetMode="External"/><Relationship Id="rId9" Type="http://schemas.openxmlformats.org/officeDocument/2006/relationships/hyperlink" Target="http://www.oodesign.com/" TargetMode="External"/><Relationship Id="rId10" Type="http://schemas.openxmlformats.org/officeDocument/2006/relationships/hyperlink" Target="https://dzone.com/articles/design-patterns-abstract-factory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645899" y="525074"/>
            <a:ext cx="9144000" cy="1641490"/>
          </a:xfrm>
        </p:spPr>
        <p:txBody>
          <a:bodyPr/>
          <a:lstStyle/>
          <a:p>
            <a:r>
              <a:rPr lang="es-ES_tradnl" dirty="0"/>
              <a:t>Software design pattern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_tradnl" dirty="0"/>
              <a:t>Tarun Mohandas Daryanani</a:t>
            </a:r>
          </a:p>
          <a:p>
            <a:r>
              <a:rPr lang="es-ES_tradnl" dirty="0"/>
              <a:t>Abián Torres Torres</a:t>
            </a:r>
          </a:p>
        </p:txBody>
      </p:sp>
    </p:spTree>
    <p:extLst>
      <p:ext uri="{BB962C8B-B14F-4D97-AF65-F5344CB8AC3E}">
        <p14:creationId xmlns:p14="http://schemas.microsoft.com/office/powerpoint/2010/main" val="197154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Creational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Singleton</a:t>
            </a:r>
            <a:endParaRPr lang="es-ES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36992"/>
            <a:ext cx="9610344" cy="4351338"/>
          </a:xfrm>
        </p:spPr>
        <p:txBody>
          <a:bodyPr/>
          <a:lstStyle/>
          <a:p>
            <a:r>
              <a:rPr lang="en-US" b="1" dirty="0"/>
              <a:t>Motivation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/>
              <a:t>Sometimes it's important to have only one instance for a class. For example, in a system there should be only one window </a:t>
            </a:r>
            <a:r>
              <a:rPr lang="en-US" dirty="0" smtClean="0"/>
              <a:t>manager</a:t>
            </a:r>
          </a:p>
          <a:p>
            <a:pPr marL="457200" lvl="1" indent="0">
              <a:buNone/>
            </a:pPr>
            <a:r>
              <a:rPr lang="en-US" dirty="0" smtClean="0"/>
              <a:t>(or </a:t>
            </a:r>
            <a:r>
              <a:rPr lang="en-US" dirty="0"/>
              <a:t>only a file system or only a print spooler). Usually singletons are used for centralized management of internal or external resources and they provide a global point of access to themselves.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73291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715182"/>
            <a:ext cx="5308935" cy="4351338"/>
          </a:xfrm>
        </p:spPr>
        <p:txBody>
          <a:bodyPr/>
          <a:lstStyle/>
          <a:p>
            <a:r>
              <a:rPr lang="en-GB" b="1" dirty="0" smtClean="0"/>
              <a:t>Applicability</a:t>
            </a:r>
            <a:r>
              <a:rPr lang="en-GB" dirty="0" smtClean="0"/>
              <a:t>:</a:t>
            </a:r>
            <a:endParaRPr lang="en-GB" dirty="0"/>
          </a:p>
          <a:p>
            <a:pPr marL="457200" lvl="1" indent="0">
              <a:buNone/>
            </a:pPr>
            <a:r>
              <a:rPr lang="en-GB" dirty="0" smtClean="0"/>
              <a:t>According </a:t>
            </a:r>
            <a:r>
              <a:rPr lang="en-GB" dirty="0"/>
              <a:t>to the definition the singleton pattern should be used when there must be exactly one instance of a class, and when it must be accessible to clients from a global access point</a:t>
            </a:r>
            <a:r>
              <a:rPr lang="en-GB" dirty="0" smtClean="0"/>
              <a:t>.</a:t>
            </a:r>
          </a:p>
          <a:p>
            <a:pPr marL="457200" lvl="1" indent="0">
              <a:buNone/>
            </a:pPr>
            <a:endParaRPr lang="en-GB" dirty="0" smtClean="0"/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endParaRPr lang="es-ES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1" dirty="0"/>
              <a:t>Creational</a:t>
            </a:r>
            <a:r>
              <a:rPr lang="es-ES" b="1" i="1" dirty="0"/>
              <a:t> </a:t>
            </a:r>
            <a:r>
              <a:rPr lang="en-GB" b="1" i="1" dirty="0"/>
              <a:t>patterns</a:t>
            </a:r>
            <a:r>
              <a:rPr lang="es-ES" b="1" i="1" dirty="0"/>
              <a:t>: </a:t>
            </a:r>
            <a:r>
              <a:rPr lang="en-GB" b="1" i="1" dirty="0"/>
              <a:t>Singleton</a:t>
            </a:r>
          </a:p>
        </p:txBody>
      </p:sp>
      <p:sp>
        <p:nvSpPr>
          <p:cNvPr id="2" name="CuadroTexto 1"/>
          <p:cNvSpPr txBox="1"/>
          <p:nvPr/>
        </p:nvSpPr>
        <p:spPr>
          <a:xfrm>
            <a:off x="838200" y="4096750"/>
            <a:ext cx="5665846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sz="2800" b="1" dirty="0" smtClean="0"/>
          </a:p>
          <a:p>
            <a:pPr marL="457200" indent="-457200">
              <a:buFont typeface="Arial" charset="0"/>
              <a:buChar char="•"/>
            </a:pPr>
            <a:r>
              <a:rPr lang="en-GB" sz="2800" b="1" dirty="0" smtClean="0"/>
              <a:t>Examples</a:t>
            </a:r>
            <a:r>
              <a:rPr lang="en-GB" sz="2800" dirty="0" smtClean="0"/>
              <a:t>:</a:t>
            </a:r>
            <a:endParaRPr lang="en-GB" dirty="0"/>
          </a:p>
          <a:p>
            <a:pPr marL="800100" lvl="1" indent="-342900">
              <a:buFont typeface="Arial" charset="0"/>
              <a:buChar char="•"/>
            </a:pPr>
            <a:r>
              <a:rPr lang="en-GB" sz="2400" dirty="0" smtClean="0"/>
              <a:t>Accessing </a:t>
            </a:r>
            <a:r>
              <a:rPr lang="en-GB" sz="2400" dirty="0"/>
              <a:t>resources in shared mode</a:t>
            </a:r>
          </a:p>
          <a:p>
            <a:pPr marL="800100" lvl="1" indent="-342900">
              <a:buFont typeface="Arial" charset="0"/>
              <a:buChar char="•"/>
            </a:pPr>
            <a:r>
              <a:rPr lang="en-GB" sz="2400" dirty="0" smtClean="0"/>
              <a:t>Configuration </a:t>
            </a:r>
            <a:r>
              <a:rPr lang="en-GB" sz="2400" dirty="0"/>
              <a:t>Classes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666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0" y="1825625"/>
            <a:ext cx="4549280" cy="4351338"/>
          </a:xfrm>
        </p:spPr>
        <p:txBody>
          <a:bodyPr/>
          <a:lstStyle/>
          <a:p>
            <a:r>
              <a:rPr lang="en-GB" b="1" dirty="0"/>
              <a:t>Implementation</a:t>
            </a:r>
          </a:p>
          <a:p>
            <a:pPr marL="457200" lvl="1" indent="0">
              <a:buNone/>
            </a:pPr>
            <a:r>
              <a:rPr lang="en-GB" dirty="0"/>
              <a:t>The implementation involves a static member in the "Singleton" class, a private constructor and a static public method that returns a reference to the static member.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1" dirty="0"/>
              <a:t>Creational</a:t>
            </a:r>
            <a:r>
              <a:rPr lang="es-ES" b="1" i="1" dirty="0"/>
              <a:t> </a:t>
            </a:r>
            <a:r>
              <a:rPr lang="en-GB" b="1" i="1" dirty="0"/>
              <a:t>patterns</a:t>
            </a:r>
            <a:r>
              <a:rPr lang="es-ES" b="1" i="1" dirty="0"/>
              <a:t>: </a:t>
            </a:r>
            <a:r>
              <a:rPr lang="en-GB" b="1" i="1" dirty="0"/>
              <a:t>Singleton</a:t>
            </a:r>
          </a:p>
        </p:txBody>
      </p:sp>
      <p:pic>
        <p:nvPicPr>
          <p:cNvPr id="1026" name="Picture 2" descr="Singleton Implementation - UML Class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0582" y="1825625"/>
            <a:ext cx="4353218" cy="3289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77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i="1" dirty="0"/>
              <a:t>Creational</a:t>
            </a:r>
            <a:r>
              <a:rPr lang="es-ES" b="1" i="1" dirty="0"/>
              <a:t> </a:t>
            </a:r>
            <a:r>
              <a:rPr lang="en-GB" b="1" i="1" dirty="0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Abstract</a:t>
            </a:r>
            <a:r>
              <a:rPr lang="es-ES" b="1" i="1" dirty="0"/>
              <a:t> </a:t>
            </a:r>
            <a:r>
              <a:rPr lang="en-GB" b="1" i="1" dirty="0"/>
              <a:t>Factory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0" y="1825625"/>
            <a:ext cx="11072000" cy="4351338"/>
          </a:xfrm>
        </p:spPr>
        <p:txBody>
          <a:bodyPr/>
          <a:lstStyle/>
          <a:p>
            <a:r>
              <a:rPr lang="en-GB" b="1" dirty="0"/>
              <a:t>Motivation</a:t>
            </a:r>
          </a:p>
          <a:p>
            <a:pPr lvl="1"/>
            <a:r>
              <a:rPr lang="en-GB" dirty="0"/>
              <a:t>Programmers all over the world are trying to avoid the idea of adding code to existing classes in order to make them support encapsulating more general information</a:t>
            </a:r>
            <a:r>
              <a:rPr lang="en-GB" dirty="0" smtClean="0"/>
              <a:t>.</a:t>
            </a:r>
            <a:endParaRPr lang="en-GB" dirty="0"/>
          </a:p>
          <a:p>
            <a:pPr lvl="1"/>
            <a:r>
              <a:rPr lang="en-GB" dirty="0"/>
              <a:t>Example for Window.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600" y="3077633"/>
            <a:ext cx="63246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35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Applicability</a:t>
            </a:r>
          </a:p>
          <a:p>
            <a:pPr lvl="1"/>
            <a:r>
              <a:rPr lang="en-GB" dirty="0"/>
              <a:t>the system is or should be configured to work with multiple families of products.</a:t>
            </a:r>
          </a:p>
          <a:p>
            <a:pPr lvl="1"/>
            <a:r>
              <a:rPr lang="en-GB" dirty="0"/>
              <a:t>a family of products is designed to work only all together.</a:t>
            </a:r>
          </a:p>
          <a:p>
            <a:endParaRPr lang="en-GB" dirty="0"/>
          </a:p>
          <a:p>
            <a:r>
              <a:rPr lang="en-GB" b="1" dirty="0" smtClean="0"/>
              <a:t>Examples</a:t>
            </a:r>
            <a:endParaRPr lang="en-GB" b="1" dirty="0"/>
          </a:p>
          <a:p>
            <a:pPr lvl="1"/>
            <a:r>
              <a:rPr lang="en-GB" dirty="0"/>
              <a:t>Phone Number Example</a:t>
            </a:r>
          </a:p>
          <a:p>
            <a:pPr lvl="1"/>
            <a:r>
              <a:rPr lang="en-GB" dirty="0"/>
              <a:t>Pizza Factory Example</a:t>
            </a:r>
          </a:p>
          <a:p>
            <a:pPr lvl="1"/>
            <a:endParaRPr lang="en-GB" dirty="0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i="1" dirty="0"/>
              <a:t>Creational</a:t>
            </a:r>
            <a:r>
              <a:rPr lang="es-ES" b="1" i="1" dirty="0"/>
              <a:t> </a:t>
            </a:r>
            <a:r>
              <a:rPr lang="en-GB" b="1" i="1" dirty="0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Abstract</a:t>
            </a:r>
            <a:r>
              <a:rPr lang="es-ES" b="1" i="1" dirty="0"/>
              <a:t> </a:t>
            </a:r>
            <a:r>
              <a:rPr lang="en-GB" b="1" i="1" dirty="0"/>
              <a:t>Factory</a:t>
            </a:r>
          </a:p>
        </p:txBody>
      </p:sp>
    </p:spTree>
    <p:extLst>
      <p:ext uri="{BB962C8B-B14F-4D97-AF65-F5344CB8AC3E}">
        <p14:creationId xmlns:p14="http://schemas.microsoft.com/office/powerpoint/2010/main" val="392543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3100308" cy="4351338"/>
          </a:xfrm>
        </p:spPr>
        <p:txBody>
          <a:bodyPr/>
          <a:lstStyle/>
          <a:p>
            <a:r>
              <a:rPr lang="en-GB" b="1" dirty="0"/>
              <a:t>Implementation</a:t>
            </a:r>
          </a:p>
          <a:p>
            <a:pPr lvl="1"/>
            <a:endParaRPr lang="en-GB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i="1" dirty="0"/>
              <a:t>Creational</a:t>
            </a:r>
            <a:r>
              <a:rPr lang="es-ES" b="1" i="1" dirty="0"/>
              <a:t> </a:t>
            </a:r>
            <a:r>
              <a:rPr lang="en-GB" b="1" i="1" dirty="0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Abstract</a:t>
            </a:r>
            <a:r>
              <a:rPr lang="es-ES" b="1" i="1" dirty="0"/>
              <a:t> </a:t>
            </a:r>
            <a:r>
              <a:rPr lang="en-GB" b="1" i="1" dirty="0"/>
              <a:t>Factory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116" y="2353734"/>
            <a:ext cx="8230951" cy="4179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27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1" y="1825625"/>
            <a:ext cx="11461466" cy="4351338"/>
          </a:xfrm>
        </p:spPr>
        <p:txBody>
          <a:bodyPr/>
          <a:lstStyle/>
          <a:p>
            <a:r>
              <a:rPr lang="en-GB" dirty="0"/>
              <a:t>Motivation</a:t>
            </a:r>
          </a:p>
          <a:p>
            <a:pPr lvl="1"/>
            <a:r>
              <a:rPr lang="en-GB" dirty="0"/>
              <a:t>It defines an interface for creating an object, but leaves the choice of its type </a:t>
            </a:r>
            <a:r>
              <a:rPr lang="en-GB" dirty="0" smtClean="0"/>
              <a:t>to the </a:t>
            </a:r>
            <a:r>
              <a:rPr lang="en-GB" dirty="0"/>
              <a:t>subclasses, creation being deferred at run-time. Also known as Virtual Constructor. It works in the same way as libraries.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i="1" dirty="0"/>
              <a:t>Creational</a:t>
            </a:r>
            <a:r>
              <a:rPr lang="es-ES" b="1" i="1" dirty="0"/>
              <a:t> </a:t>
            </a:r>
            <a:r>
              <a:rPr lang="en-GB" b="1" i="1" dirty="0"/>
              <a:t>patterns</a:t>
            </a:r>
            <a:r>
              <a:rPr lang="es-ES" b="1" i="1" dirty="0"/>
              <a:t>: </a:t>
            </a:r>
            <a:r>
              <a:rPr lang="en-GB" b="1" i="1" dirty="0"/>
              <a:t>Factory Method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764" y="3425952"/>
            <a:ext cx="6782140" cy="3285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12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10233800" cy="4351338"/>
          </a:xfrm>
        </p:spPr>
        <p:txBody>
          <a:bodyPr/>
          <a:lstStyle/>
          <a:p>
            <a:r>
              <a:rPr lang="en-GB" dirty="0"/>
              <a:t>Applicability</a:t>
            </a:r>
          </a:p>
          <a:p>
            <a:pPr lvl="1"/>
            <a:r>
              <a:rPr lang="en-GB" dirty="0"/>
              <a:t>When a class doesn't know what sub-classes will be required to create</a:t>
            </a:r>
          </a:p>
          <a:p>
            <a:pPr lvl="1"/>
            <a:r>
              <a:rPr lang="en-GB" dirty="0"/>
              <a:t>When a class wants that its sub-classes specify the objects to be created.</a:t>
            </a:r>
          </a:p>
          <a:p>
            <a:pPr lvl="1"/>
            <a:r>
              <a:rPr lang="en-GB" dirty="0"/>
              <a:t>When the parent classes choose the creation of objects to its sub-classes.</a:t>
            </a:r>
          </a:p>
          <a:p>
            <a:pPr lvl="1"/>
            <a:endParaRPr lang="en-GB" dirty="0"/>
          </a:p>
          <a:p>
            <a:r>
              <a:rPr lang="en-GB" dirty="0"/>
              <a:t>Factories, specifically factory methods, are common in </a:t>
            </a:r>
            <a:r>
              <a:rPr lang="en-GB" dirty="0">
                <a:hlinkClick r:id="rId2" tooltip="Toolkit"/>
              </a:rPr>
              <a:t>toolkits</a:t>
            </a:r>
            <a:r>
              <a:rPr lang="en-GB" dirty="0"/>
              <a:t> and </a:t>
            </a:r>
            <a:r>
              <a:rPr lang="en-GB" dirty="0">
                <a:hlinkClick r:id="rId3" tooltip="Software framework"/>
              </a:rPr>
              <a:t>frameworks</a:t>
            </a:r>
            <a:r>
              <a:rPr lang="en-GB" dirty="0"/>
              <a:t>, where library code needs to create objects of types that may be </a:t>
            </a:r>
            <a:r>
              <a:rPr lang="en-GB" dirty="0" err="1" smtClean="0"/>
              <a:t>subclassed</a:t>
            </a:r>
            <a:r>
              <a:rPr lang="en-GB" dirty="0" smtClean="0"/>
              <a:t> </a:t>
            </a:r>
            <a:r>
              <a:rPr lang="en-GB" dirty="0"/>
              <a:t>by applications using the framework.		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i="1" dirty="0"/>
              <a:t>Creational</a:t>
            </a:r>
            <a:r>
              <a:rPr lang="es-ES" b="1" i="1" dirty="0"/>
              <a:t> </a:t>
            </a:r>
            <a:r>
              <a:rPr lang="en-GB" b="1" i="1" dirty="0"/>
              <a:t>patterns</a:t>
            </a:r>
            <a:r>
              <a:rPr lang="es-ES" b="1" i="1" dirty="0"/>
              <a:t>: </a:t>
            </a:r>
            <a:r>
              <a:rPr lang="en-GB" b="1" i="1" dirty="0"/>
              <a:t>Factory Method</a:t>
            </a:r>
          </a:p>
        </p:txBody>
      </p:sp>
    </p:spTree>
    <p:extLst>
      <p:ext uri="{BB962C8B-B14F-4D97-AF65-F5344CB8AC3E}">
        <p14:creationId xmlns:p14="http://schemas.microsoft.com/office/powerpoint/2010/main" val="353947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3072172" cy="478765"/>
          </a:xfrm>
        </p:spPr>
        <p:txBody>
          <a:bodyPr/>
          <a:lstStyle/>
          <a:p>
            <a:r>
              <a:rPr lang="en-GB" dirty="0"/>
              <a:t>Implementation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i="1" dirty="0"/>
              <a:t>Creational</a:t>
            </a:r>
            <a:r>
              <a:rPr lang="es-ES" b="1" i="1" dirty="0"/>
              <a:t> </a:t>
            </a:r>
            <a:r>
              <a:rPr lang="en-GB" b="1" i="1" dirty="0"/>
              <a:t>patterns</a:t>
            </a:r>
            <a:r>
              <a:rPr lang="es-ES" b="1" i="1" dirty="0"/>
              <a:t>: </a:t>
            </a:r>
            <a:r>
              <a:rPr lang="en-GB" b="1" i="1" dirty="0"/>
              <a:t>Factory Method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934" y="2439327"/>
            <a:ext cx="76708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517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99049" y="1647875"/>
            <a:ext cx="5829440" cy="4351338"/>
          </a:xfrm>
        </p:spPr>
        <p:txBody>
          <a:bodyPr/>
          <a:lstStyle/>
          <a:p>
            <a:r>
              <a:rPr lang="en-GB" dirty="0"/>
              <a:t>Differences between Factory Method and Builder</a:t>
            </a:r>
          </a:p>
          <a:p>
            <a:pPr lvl="1"/>
            <a:r>
              <a:rPr lang="en-GB" dirty="0"/>
              <a:t>Builder pattern makes the object step by step and finally returns the result object.</a:t>
            </a:r>
          </a:p>
          <a:p>
            <a:pPr lvl="1"/>
            <a:r>
              <a:rPr lang="en-GB" dirty="0"/>
              <a:t>Factory </a:t>
            </a:r>
            <a:r>
              <a:rPr lang="en-GB" dirty="0" smtClean="0"/>
              <a:t>Method </a:t>
            </a:r>
            <a:r>
              <a:rPr lang="en-GB" dirty="0"/>
              <a:t>directly makes </a:t>
            </a:r>
          </a:p>
          <a:p>
            <a:pPr marL="457200" lvl="1" indent="0">
              <a:buNone/>
            </a:pPr>
            <a:r>
              <a:rPr lang="en-GB" dirty="0" smtClean="0"/>
              <a:t>    all </a:t>
            </a:r>
            <a:r>
              <a:rPr lang="en-GB" dirty="0"/>
              <a:t>the operations and </a:t>
            </a:r>
            <a:endParaRPr lang="en-GB" dirty="0" smtClean="0"/>
          </a:p>
          <a:p>
            <a:pPr marL="457200" lvl="1" indent="0">
              <a:buNone/>
            </a:pPr>
            <a:r>
              <a:rPr lang="en-GB" dirty="0"/>
              <a:t> </a:t>
            </a:r>
            <a:r>
              <a:rPr lang="en-GB" dirty="0" smtClean="0"/>
              <a:t>   </a:t>
            </a:r>
            <a:r>
              <a:rPr lang="en-GB" dirty="0"/>
              <a:t>automatically returns the </a:t>
            </a:r>
            <a:endParaRPr lang="en-GB" dirty="0" smtClean="0"/>
          </a:p>
          <a:p>
            <a:pPr marL="457200" lvl="1" indent="0">
              <a:buNone/>
            </a:pPr>
            <a:r>
              <a:rPr lang="en-GB" dirty="0"/>
              <a:t> </a:t>
            </a:r>
            <a:r>
              <a:rPr lang="en-GB" dirty="0" smtClean="0"/>
              <a:t>   final object.</a:t>
            </a:r>
            <a:endParaRPr lang="en-GB" dirty="0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838200" y="339555"/>
            <a:ext cx="10515600" cy="1325563"/>
          </a:xfrm>
        </p:spPr>
        <p:txBody>
          <a:bodyPr/>
          <a:lstStyle/>
          <a:p>
            <a:r>
              <a:rPr lang="es-ES" b="1" i="1" dirty="0" err="1"/>
              <a:t>Creational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Builder</a:t>
            </a:r>
            <a:endParaRPr lang="es-ES" b="1" i="1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859" y="2973438"/>
            <a:ext cx="6151374" cy="38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86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652760" y="9117"/>
            <a:ext cx="8534400" cy="1507067"/>
          </a:xfrm>
        </p:spPr>
        <p:txBody>
          <a:bodyPr/>
          <a:lstStyle/>
          <a:p>
            <a:r>
              <a:rPr lang="es-ES_tradnl" b="1" i="1" dirty="0"/>
              <a:t>Content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699737" y="995322"/>
            <a:ext cx="1088813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s-ES_tradnl" sz="2800" dirty="0" err="1"/>
              <a:t>Introduction</a:t>
            </a:r>
            <a:endParaRPr lang="es-ES_tradnl" sz="2800" dirty="0"/>
          </a:p>
          <a:p>
            <a:pPr marL="742950" lvl="1" indent="-285750">
              <a:buFont typeface="Arial" charset="0"/>
              <a:buChar char="•"/>
            </a:pPr>
            <a:r>
              <a:rPr lang="es-ES_tradnl" sz="2800" dirty="0"/>
              <a:t>Objetives</a:t>
            </a:r>
          </a:p>
          <a:p>
            <a:pPr marL="742950" lvl="1" indent="-285750">
              <a:buFont typeface="Arial" charset="0"/>
              <a:buChar char="•"/>
            </a:pPr>
            <a:r>
              <a:rPr lang="es-ES_tradnl" sz="2800" dirty="0" err="1"/>
              <a:t>Categories</a:t>
            </a:r>
            <a:endParaRPr lang="es-ES_tradnl" sz="2800" dirty="0"/>
          </a:p>
          <a:p>
            <a:pPr marL="742950" lvl="1" indent="-285750">
              <a:buFont typeface="Arial" charset="0"/>
              <a:buChar char="•"/>
            </a:pPr>
            <a:r>
              <a:rPr lang="es-ES_tradnl" sz="2800" dirty="0"/>
              <a:t>Pattern </a:t>
            </a:r>
            <a:r>
              <a:rPr lang="es-ES_tradnl" sz="2800" dirty="0" err="1"/>
              <a:t>Templates</a:t>
            </a:r>
            <a:endParaRPr lang="es-ES_tradnl" sz="2800" dirty="0"/>
          </a:p>
          <a:p>
            <a:pPr marL="285750" indent="-285750">
              <a:buFont typeface="Arial" charset="0"/>
              <a:buChar char="•"/>
            </a:pPr>
            <a:r>
              <a:rPr lang="es-ES_tradnl" sz="2800" dirty="0" err="1"/>
              <a:t>Creational</a:t>
            </a:r>
            <a:r>
              <a:rPr lang="es-ES_tradnl" sz="2800" dirty="0"/>
              <a:t> </a:t>
            </a:r>
            <a:r>
              <a:rPr lang="es-ES_tradnl" sz="2800" dirty="0" err="1"/>
              <a:t>Patterns</a:t>
            </a:r>
            <a:endParaRPr lang="es-ES_tradnl" sz="2800" dirty="0"/>
          </a:p>
          <a:p>
            <a:pPr marL="742950" lvl="1" indent="-285750">
              <a:buFont typeface="Arial" charset="0"/>
              <a:buChar char="•"/>
            </a:pPr>
            <a:r>
              <a:rPr lang="es-ES_tradnl" sz="2800" dirty="0" err="1" smtClean="0"/>
              <a:t>Examples</a:t>
            </a:r>
            <a:endParaRPr lang="es-ES_tradnl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s-ES_tradnl" sz="2800" dirty="0" err="1"/>
              <a:t>Structure</a:t>
            </a:r>
            <a:r>
              <a:rPr lang="es-ES_tradnl" sz="2800" dirty="0"/>
              <a:t> </a:t>
            </a:r>
            <a:r>
              <a:rPr lang="es-ES_tradnl" sz="2800" dirty="0" err="1"/>
              <a:t>Patterns</a:t>
            </a:r>
            <a:endParaRPr lang="es-ES_tradnl" sz="2800" dirty="0"/>
          </a:p>
          <a:p>
            <a:pPr marL="742950" lvl="1" indent="-285750">
              <a:buFont typeface="Arial" charset="0"/>
              <a:buChar char="•"/>
            </a:pPr>
            <a:r>
              <a:rPr lang="es-ES_tradnl" sz="2800" dirty="0" err="1" smtClean="0"/>
              <a:t>Examples</a:t>
            </a:r>
            <a:endParaRPr lang="es-ES_tradnl" sz="2800" dirty="0"/>
          </a:p>
          <a:p>
            <a:pPr marL="285750" indent="-285750">
              <a:buFont typeface="Arial" charset="0"/>
              <a:buChar char="•"/>
            </a:pPr>
            <a:r>
              <a:rPr lang="es-ES_tradnl" sz="2800" dirty="0" err="1"/>
              <a:t>Behavoir</a:t>
            </a:r>
            <a:r>
              <a:rPr lang="es-ES_tradnl" sz="2800" dirty="0"/>
              <a:t> </a:t>
            </a:r>
            <a:r>
              <a:rPr lang="es-ES_tradnl" sz="2800" dirty="0" err="1"/>
              <a:t>Patterns</a:t>
            </a:r>
            <a:endParaRPr lang="es-ES_tradnl" sz="2800" dirty="0"/>
          </a:p>
          <a:p>
            <a:pPr marL="742950" lvl="1" indent="-285750">
              <a:buFont typeface="Arial" charset="0"/>
              <a:buChar char="•"/>
            </a:pPr>
            <a:r>
              <a:rPr lang="es-ES_tradnl" sz="2800" dirty="0" err="1"/>
              <a:t>Examples</a:t>
            </a:r>
            <a:endParaRPr lang="es-ES_tradnl" sz="2800" dirty="0"/>
          </a:p>
          <a:p>
            <a:pPr marL="285750" indent="-285750">
              <a:buFont typeface="Arial" charset="0"/>
              <a:buChar char="•"/>
            </a:pPr>
            <a:r>
              <a:rPr lang="es-ES_tradnl" sz="2800" dirty="0" err="1" smtClean="0"/>
              <a:t>Documentation</a:t>
            </a:r>
            <a:endParaRPr lang="es-ES_tradnl" sz="2800" dirty="0"/>
          </a:p>
          <a:p>
            <a:pPr marL="285750" indent="-285750">
              <a:buFont typeface="Arial" charset="0"/>
              <a:buChar char="•"/>
            </a:pPr>
            <a:r>
              <a:rPr lang="es-ES_tradnl" sz="2800" dirty="0" err="1"/>
              <a:t>Application</a:t>
            </a:r>
            <a:r>
              <a:rPr lang="es-ES_tradnl" sz="2800" dirty="0"/>
              <a:t> in </a:t>
            </a:r>
            <a:r>
              <a:rPr lang="es-ES_tradnl" sz="2800" dirty="0" err="1"/>
              <a:t>specific</a:t>
            </a:r>
            <a:r>
              <a:rPr lang="es-ES_tradnl" sz="2800" dirty="0"/>
              <a:t> </a:t>
            </a:r>
            <a:r>
              <a:rPr lang="es-ES_tradnl" sz="2800" dirty="0" err="1"/>
              <a:t>areas</a:t>
            </a:r>
            <a:endParaRPr lang="es-ES_tradnl" sz="2800" dirty="0"/>
          </a:p>
          <a:p>
            <a:pPr marL="285750" indent="-285750">
              <a:buFont typeface="Arial" charset="0"/>
              <a:buChar char="•"/>
            </a:pP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74688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1" y="1825625"/>
            <a:ext cx="4585856" cy="4351338"/>
          </a:xfrm>
        </p:spPr>
        <p:txBody>
          <a:bodyPr/>
          <a:lstStyle/>
          <a:p>
            <a:r>
              <a:rPr lang="en-GB" b="1" dirty="0" smtClean="0"/>
              <a:t>Short Description:</a:t>
            </a: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 smtClean="0"/>
              <a:t>Creational</a:t>
            </a:r>
            <a:r>
              <a:rPr lang="es-ES" b="1" i="1" dirty="0" smtClean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 smtClean="0"/>
              <a:t>Prototype</a:t>
            </a:r>
            <a:endParaRPr lang="en-GB" b="1" i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2420408"/>
            <a:ext cx="7112000" cy="389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6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586443"/>
            <a:ext cx="3297255" cy="4068738"/>
          </a:xfrm>
        </p:spPr>
        <p:txBody>
          <a:bodyPr>
            <a:noAutofit/>
          </a:bodyPr>
          <a:lstStyle/>
          <a:p>
            <a:pPr lvl="1"/>
            <a:r>
              <a:rPr lang="en-GB" sz="3600" b="1" u="sng" dirty="0"/>
              <a:t>Adapter</a:t>
            </a:r>
          </a:p>
          <a:p>
            <a:pPr lvl="1"/>
            <a:r>
              <a:rPr lang="en-GB" sz="3600" b="1" u="sng" dirty="0"/>
              <a:t>Bridge</a:t>
            </a:r>
          </a:p>
          <a:p>
            <a:pPr lvl="1"/>
            <a:r>
              <a:rPr lang="en-GB" sz="3600" dirty="0"/>
              <a:t>Composite</a:t>
            </a:r>
          </a:p>
          <a:p>
            <a:pPr lvl="1"/>
            <a:r>
              <a:rPr lang="en-GB" sz="3600" b="1" u="sng" dirty="0"/>
              <a:t>Decorator</a:t>
            </a:r>
          </a:p>
          <a:p>
            <a:pPr lvl="1"/>
            <a:r>
              <a:rPr lang="en-GB" sz="3600" dirty="0"/>
              <a:t>Flyweight</a:t>
            </a:r>
          </a:p>
          <a:p>
            <a:pPr lvl="1"/>
            <a:r>
              <a:rPr lang="en-GB" sz="3600" dirty="0"/>
              <a:t>Memento</a:t>
            </a:r>
          </a:p>
          <a:p>
            <a:pPr lvl="1"/>
            <a:r>
              <a:rPr lang="en-GB" sz="3600" dirty="0"/>
              <a:t>Proxy</a:t>
            </a:r>
          </a:p>
          <a:p>
            <a:pPr lvl="1"/>
            <a:endParaRPr lang="en-GB" sz="3600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endParaRPr lang="es-ES" b="1" i="1" dirty="0"/>
          </a:p>
        </p:txBody>
      </p:sp>
    </p:spTree>
    <p:extLst>
      <p:ext uri="{BB962C8B-B14F-4D97-AF65-F5344CB8AC3E}">
        <p14:creationId xmlns:p14="http://schemas.microsoft.com/office/powerpoint/2010/main" val="209976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199" y="1569232"/>
            <a:ext cx="10894255" cy="4351338"/>
          </a:xfrm>
        </p:spPr>
        <p:txBody>
          <a:bodyPr/>
          <a:lstStyle/>
          <a:p>
            <a:r>
              <a:rPr lang="en-GB" dirty="0"/>
              <a:t>Motivation:</a:t>
            </a:r>
          </a:p>
          <a:p>
            <a:pPr lvl="1"/>
            <a:r>
              <a:rPr lang="en-GB" dirty="0"/>
              <a:t>Adapter pattern works as a bridge between two incompatible interfaces. This type of design pattern comes under structural pattern as this pattern combines the capability of two independent interfaces.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Adapter</a:t>
            </a:r>
            <a:endParaRPr lang="es-ES" b="1" i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870" y="3104617"/>
            <a:ext cx="6402259" cy="356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95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Applicability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Use the Adapter pattern when you want to use an existing class, and its interface does not match the one you need.</a:t>
            </a:r>
          </a:p>
          <a:p>
            <a:pPr lvl="1"/>
            <a:r>
              <a:rPr lang="en-GB" dirty="0"/>
              <a:t>You want to create a reusable class that cooperates with unrelated or unforeseen classes, that is, classes that don’t necessarily have compatible interfaces.</a:t>
            </a:r>
          </a:p>
          <a:p>
            <a:pPr lvl="1"/>
            <a:endParaRPr lang="en-GB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Adapter</a:t>
            </a:r>
            <a:endParaRPr lang="es-ES" b="1" i="1" dirty="0"/>
          </a:p>
        </p:txBody>
      </p:sp>
    </p:spTree>
    <p:extLst>
      <p:ext uri="{BB962C8B-B14F-4D97-AF65-F5344CB8AC3E}">
        <p14:creationId xmlns:p14="http://schemas.microsoft.com/office/powerpoint/2010/main" val="161231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Implementation</a:t>
            </a:r>
            <a:r>
              <a:rPr lang="en-GB" dirty="0"/>
              <a:t>:</a:t>
            </a:r>
          </a:p>
          <a:p>
            <a:pPr lvl="1"/>
            <a:endParaRPr lang="en-GB" dirty="0"/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Adapter</a:t>
            </a:r>
            <a:endParaRPr lang="es-ES" b="1" i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57" y="2387600"/>
            <a:ext cx="7687676" cy="431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318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Bridge</a:t>
            </a:r>
            <a:endParaRPr lang="en-GB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25625"/>
            <a:ext cx="5674695" cy="4351338"/>
          </a:xfrm>
        </p:spPr>
        <p:txBody>
          <a:bodyPr/>
          <a:lstStyle/>
          <a:p>
            <a:r>
              <a:rPr lang="en-GB" b="1" dirty="0"/>
              <a:t>Motivation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This pattern involves an interface which acts as a bridge which makes the functionality of concrete classes independent from interface implementer classes. Both types of classes can be altered structurally without affecting each other.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9800" y="2401094"/>
            <a:ext cx="40640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28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132096"/>
            <a:ext cx="10108832" cy="4351338"/>
          </a:xfrm>
        </p:spPr>
        <p:txBody>
          <a:bodyPr/>
          <a:lstStyle/>
          <a:p>
            <a:r>
              <a:rPr lang="en-GB" b="1" dirty="0"/>
              <a:t>Applicability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Used when we have independent classes but need to cooperate. So these classes can change, but they will always be able to communicate and depend on each other.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Bridge</a:t>
            </a:r>
            <a:endParaRPr lang="en-GB" b="1" i="1" dirty="0"/>
          </a:p>
        </p:txBody>
      </p:sp>
    </p:spTree>
    <p:extLst>
      <p:ext uri="{BB962C8B-B14F-4D97-AF65-F5344CB8AC3E}">
        <p14:creationId xmlns:p14="http://schemas.microsoft.com/office/powerpoint/2010/main" val="332037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0" y="1825625"/>
            <a:ext cx="2931495" cy="523679"/>
          </a:xfrm>
        </p:spPr>
        <p:txBody>
          <a:bodyPr/>
          <a:lstStyle/>
          <a:p>
            <a:r>
              <a:rPr lang="en-GB" b="1" dirty="0"/>
              <a:t>Implementation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Bridge</a:t>
            </a:r>
            <a:endParaRPr lang="en-GB" b="1" i="1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460" y="2349304"/>
            <a:ext cx="7879080" cy="418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98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71218"/>
            <a:ext cx="5488063" cy="4351338"/>
          </a:xfrm>
        </p:spPr>
        <p:txBody>
          <a:bodyPr/>
          <a:lstStyle/>
          <a:p>
            <a:r>
              <a:rPr lang="en-GB" dirty="0" smtClean="0"/>
              <a:t>Motivation</a:t>
            </a:r>
          </a:p>
          <a:p>
            <a:pPr lvl="1"/>
            <a:r>
              <a:rPr lang="en-GB" dirty="0" smtClean="0"/>
              <a:t>Decorator pattern allows a user to add new functionality to an existing object without altering its structure. This type of design pattern comes under structural pattern as this pattern acts as a wrapper to existing class.</a:t>
            </a:r>
            <a:endParaRPr lang="en-GB" dirty="0"/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Decorator</a:t>
            </a:r>
            <a:endParaRPr lang="en-GB" b="1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866" y="1825625"/>
            <a:ext cx="4461933" cy="469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31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2012421"/>
            <a:ext cx="10108832" cy="4351338"/>
          </a:xfrm>
        </p:spPr>
        <p:txBody>
          <a:bodyPr/>
          <a:lstStyle/>
          <a:p>
            <a:r>
              <a:rPr lang="en-GB" b="1" dirty="0"/>
              <a:t>Applicability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Used when we have independent classes but need to cooperate. So these classes can change, but they will always be able to communicate and depend on each other.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 smtClean="0"/>
              <a:t>Decorator</a:t>
            </a:r>
            <a:endParaRPr lang="en-GB" b="1" i="1" dirty="0"/>
          </a:p>
        </p:txBody>
      </p:sp>
    </p:spTree>
    <p:extLst>
      <p:ext uri="{BB962C8B-B14F-4D97-AF65-F5344CB8AC3E}">
        <p14:creationId xmlns:p14="http://schemas.microsoft.com/office/powerpoint/2010/main" val="1322336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84212" y="281092"/>
            <a:ext cx="8534400" cy="1507067"/>
          </a:xfrm>
        </p:spPr>
        <p:txBody>
          <a:bodyPr/>
          <a:lstStyle/>
          <a:p>
            <a:r>
              <a:rPr lang="es-ES" b="1" i="1" dirty="0" err="1">
                <a:solidFill>
                  <a:schemeClr val="tx1"/>
                </a:solidFill>
              </a:rPr>
              <a:t>Introduction</a:t>
            </a:r>
            <a:endParaRPr lang="es-ES" b="1" i="1" dirty="0">
              <a:solidFill>
                <a:schemeClr val="tx1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84212" y="1788159"/>
            <a:ext cx="8534400" cy="3615267"/>
          </a:xfrm>
        </p:spPr>
        <p:txBody>
          <a:bodyPr>
            <a:noAutofit/>
          </a:bodyPr>
          <a:lstStyle/>
          <a:p>
            <a:r>
              <a:rPr lang="es-ES" sz="2800" dirty="0" err="1">
                <a:solidFill>
                  <a:schemeClr val="tx1"/>
                </a:solidFill>
              </a:rPr>
              <a:t>What</a:t>
            </a:r>
            <a:r>
              <a:rPr lang="es-ES" sz="2800" dirty="0">
                <a:solidFill>
                  <a:schemeClr val="tx1"/>
                </a:solidFill>
              </a:rPr>
              <a:t> are software </a:t>
            </a:r>
            <a:r>
              <a:rPr lang="es-ES" sz="2800" dirty="0" err="1">
                <a:solidFill>
                  <a:schemeClr val="tx1"/>
                </a:solidFill>
              </a:rPr>
              <a:t>design</a:t>
            </a:r>
            <a:r>
              <a:rPr lang="es-ES" sz="2800" dirty="0">
                <a:solidFill>
                  <a:schemeClr val="tx1"/>
                </a:solidFill>
              </a:rPr>
              <a:t> </a:t>
            </a:r>
            <a:r>
              <a:rPr lang="es-ES" sz="2800" dirty="0" err="1">
                <a:solidFill>
                  <a:schemeClr val="tx1"/>
                </a:solidFill>
              </a:rPr>
              <a:t>patterns</a:t>
            </a:r>
            <a:r>
              <a:rPr lang="es-ES" sz="2800" dirty="0">
                <a:solidFill>
                  <a:schemeClr val="tx1"/>
                </a:solidFill>
              </a:rPr>
              <a:t>?</a:t>
            </a:r>
          </a:p>
          <a:p>
            <a:r>
              <a:rPr lang="es-ES" sz="2800" dirty="0" err="1">
                <a:solidFill>
                  <a:schemeClr val="tx1"/>
                </a:solidFill>
              </a:rPr>
              <a:t>Objectives</a:t>
            </a:r>
            <a:r>
              <a:rPr lang="es-ES" sz="2800" dirty="0">
                <a:solidFill>
                  <a:schemeClr val="tx1"/>
                </a:solidFill>
              </a:rPr>
              <a:t> of </a:t>
            </a:r>
            <a:r>
              <a:rPr lang="es-ES" sz="2800" dirty="0" err="1">
                <a:solidFill>
                  <a:schemeClr val="tx1"/>
                </a:solidFill>
              </a:rPr>
              <a:t>design</a:t>
            </a:r>
            <a:r>
              <a:rPr lang="es-ES" sz="2800" dirty="0">
                <a:solidFill>
                  <a:schemeClr val="tx1"/>
                </a:solidFill>
              </a:rPr>
              <a:t> </a:t>
            </a:r>
            <a:r>
              <a:rPr lang="es-ES" sz="2800" dirty="0" err="1">
                <a:solidFill>
                  <a:schemeClr val="tx1"/>
                </a:solidFill>
              </a:rPr>
              <a:t>patterns</a:t>
            </a:r>
            <a:endParaRPr lang="es-ES" sz="2800" dirty="0">
              <a:solidFill>
                <a:schemeClr val="tx1"/>
              </a:solidFill>
            </a:endParaRPr>
          </a:p>
          <a:p>
            <a:r>
              <a:rPr lang="es-ES" sz="2800" dirty="0" err="1">
                <a:solidFill>
                  <a:schemeClr val="tx1"/>
                </a:solidFill>
              </a:rPr>
              <a:t>Categories</a:t>
            </a:r>
            <a:endParaRPr lang="es-ES" sz="2800" dirty="0">
              <a:solidFill>
                <a:schemeClr val="tx1"/>
              </a:solidFill>
            </a:endParaRPr>
          </a:p>
          <a:p>
            <a:pPr lvl="1"/>
            <a:r>
              <a:rPr lang="es-ES" sz="2800" dirty="0" err="1">
                <a:solidFill>
                  <a:schemeClr val="tx1"/>
                </a:solidFill>
              </a:rPr>
              <a:t>Architecture</a:t>
            </a:r>
            <a:r>
              <a:rPr lang="es-ES" sz="2800" dirty="0">
                <a:solidFill>
                  <a:schemeClr val="tx1"/>
                </a:solidFill>
              </a:rPr>
              <a:t> </a:t>
            </a:r>
            <a:r>
              <a:rPr lang="es-ES" sz="2800" dirty="0" err="1">
                <a:solidFill>
                  <a:schemeClr val="tx1"/>
                </a:solidFill>
              </a:rPr>
              <a:t>patterns</a:t>
            </a:r>
            <a:endParaRPr lang="es-ES" sz="2800" dirty="0">
              <a:solidFill>
                <a:schemeClr val="tx1"/>
              </a:solidFill>
            </a:endParaRPr>
          </a:p>
          <a:p>
            <a:pPr lvl="1"/>
            <a:r>
              <a:rPr lang="es-ES" sz="2800" dirty="0" err="1">
                <a:solidFill>
                  <a:schemeClr val="tx1"/>
                </a:solidFill>
              </a:rPr>
              <a:t>Design</a:t>
            </a:r>
            <a:r>
              <a:rPr lang="es-ES" sz="2800" dirty="0">
                <a:solidFill>
                  <a:schemeClr val="tx1"/>
                </a:solidFill>
              </a:rPr>
              <a:t> </a:t>
            </a:r>
            <a:r>
              <a:rPr lang="es-ES" sz="2800" dirty="0" err="1">
                <a:solidFill>
                  <a:schemeClr val="tx1"/>
                </a:solidFill>
              </a:rPr>
              <a:t>patterns</a:t>
            </a:r>
            <a:endParaRPr lang="es-ES" sz="2800" dirty="0">
              <a:solidFill>
                <a:schemeClr val="tx1"/>
              </a:solidFill>
            </a:endParaRPr>
          </a:p>
          <a:p>
            <a:pPr lvl="1"/>
            <a:r>
              <a:rPr lang="es-ES" sz="2800" dirty="0" err="1">
                <a:solidFill>
                  <a:schemeClr val="tx1"/>
                </a:solidFill>
              </a:rPr>
              <a:t>Dialects</a:t>
            </a:r>
            <a:endParaRPr lang="es-ES" sz="2800" dirty="0">
              <a:solidFill>
                <a:schemeClr val="tx1"/>
              </a:solidFill>
            </a:endParaRPr>
          </a:p>
          <a:p>
            <a:r>
              <a:rPr lang="es-ES" sz="2800" dirty="0" err="1">
                <a:solidFill>
                  <a:schemeClr val="tx1"/>
                </a:solidFill>
              </a:rPr>
              <a:t>Pattern</a:t>
            </a:r>
            <a:r>
              <a:rPr lang="es-ES" sz="2800" dirty="0">
                <a:solidFill>
                  <a:schemeClr val="tx1"/>
                </a:solidFill>
              </a:rPr>
              <a:t> </a:t>
            </a:r>
            <a:r>
              <a:rPr lang="es-ES" sz="2800" dirty="0" err="1">
                <a:solidFill>
                  <a:schemeClr val="tx1"/>
                </a:solidFill>
              </a:rPr>
              <a:t>templates</a:t>
            </a:r>
            <a:endParaRPr lang="es-ES" sz="2800" dirty="0">
              <a:solidFill>
                <a:schemeClr val="tx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336" y="0"/>
            <a:ext cx="59053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63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0" y="1825625"/>
            <a:ext cx="2931495" cy="523679"/>
          </a:xfrm>
        </p:spPr>
        <p:txBody>
          <a:bodyPr/>
          <a:lstStyle/>
          <a:p>
            <a:r>
              <a:rPr lang="en-GB" b="1" dirty="0"/>
              <a:t>Implementation</a:t>
            </a:r>
          </a:p>
        </p:txBody>
      </p:sp>
      <p:sp>
        <p:nvSpPr>
          <p:cNvPr id="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 smtClean="0"/>
              <a:t>Decorator</a:t>
            </a:r>
            <a:endParaRPr lang="en-GB" b="1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200" y="2349304"/>
            <a:ext cx="8379600" cy="433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73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1" y="1825625"/>
            <a:ext cx="4585856" cy="4351338"/>
          </a:xfrm>
        </p:spPr>
        <p:txBody>
          <a:bodyPr/>
          <a:lstStyle/>
          <a:p>
            <a:r>
              <a:rPr lang="en-GB" b="1" dirty="0" smtClean="0"/>
              <a:t>Short Description:</a:t>
            </a: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 smtClean="0"/>
              <a:t>Composite</a:t>
            </a:r>
            <a:endParaRPr lang="en-GB" b="1" i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600" y="2387601"/>
            <a:ext cx="5251450" cy="404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00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1" y="1825625"/>
            <a:ext cx="4585856" cy="4351338"/>
          </a:xfrm>
        </p:spPr>
        <p:txBody>
          <a:bodyPr/>
          <a:lstStyle/>
          <a:p>
            <a:r>
              <a:rPr lang="en-GB" b="1" dirty="0" smtClean="0"/>
              <a:t>Short Description:</a:t>
            </a: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 smtClean="0"/>
              <a:t>Flyweight</a:t>
            </a:r>
            <a:endParaRPr lang="en-GB" b="1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866" y="2438400"/>
            <a:ext cx="5295899" cy="408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5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1" y="1825625"/>
            <a:ext cx="4585856" cy="4351338"/>
          </a:xfrm>
        </p:spPr>
        <p:txBody>
          <a:bodyPr/>
          <a:lstStyle/>
          <a:p>
            <a:r>
              <a:rPr lang="en-GB" b="1" dirty="0" smtClean="0"/>
              <a:t>Short Description:</a:t>
            </a: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smtClean="0"/>
              <a:t>Memento</a:t>
            </a:r>
            <a:endParaRPr lang="en-GB" b="1" i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2353733"/>
            <a:ext cx="6256867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3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20001" y="1825625"/>
            <a:ext cx="4585856" cy="4351338"/>
          </a:xfrm>
        </p:spPr>
        <p:txBody>
          <a:bodyPr/>
          <a:lstStyle/>
          <a:p>
            <a:r>
              <a:rPr lang="en-GB" b="1" dirty="0" smtClean="0"/>
              <a:t>Short Description:</a:t>
            </a: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Structural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smtClean="0"/>
              <a:t>Proxy</a:t>
            </a:r>
            <a:endParaRPr lang="en-GB" b="1" i="1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2672821"/>
            <a:ext cx="71120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219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s-ES" dirty="0">
                <a:hlinkClick r:id="rId2"/>
              </a:rPr>
              <a:t>https://sourcemaking.com/design_patterns</a:t>
            </a:r>
            <a:endParaRPr lang="es-ES" dirty="0"/>
          </a:p>
          <a:p>
            <a:r>
              <a:rPr lang="es-ES" u="sng" dirty="0">
                <a:hlinkClick r:id="rId3"/>
              </a:rPr>
              <a:t>https://www.genbetadev.com/metodologias-de-programacion/patrones-de-diseno-que-son-y-por-que-debes-usarlos</a:t>
            </a:r>
            <a:endParaRPr lang="es-ES" dirty="0"/>
          </a:p>
          <a:p>
            <a:r>
              <a:rPr lang="es-ES" u="sng" dirty="0">
                <a:hlinkClick r:id="rId4"/>
              </a:rPr>
              <a:t>https://msdn.microsoft.com/es-es/library/bb972240.aspx</a:t>
            </a:r>
            <a:endParaRPr lang="es-ES" dirty="0"/>
          </a:p>
          <a:p>
            <a:r>
              <a:rPr lang="es-ES" u="sng" dirty="0">
                <a:hlinkClick r:id="rId5"/>
              </a:rPr>
              <a:t>https://www.fdi.ucm.es/profesor/jpavon/poo/2.14PDOO.pdf</a:t>
            </a:r>
            <a:endParaRPr lang="es-ES" dirty="0"/>
          </a:p>
          <a:p>
            <a:r>
              <a:rPr lang="es-ES" u="sng" dirty="0">
                <a:hlinkClick r:id="rId6"/>
              </a:rPr>
              <a:t>http://c2.com/doc/oopsla87.html</a:t>
            </a:r>
            <a:endParaRPr lang="es-ES" dirty="0"/>
          </a:p>
          <a:p>
            <a:r>
              <a:rPr lang="es-ES" u="sng" dirty="0">
                <a:hlinkClick r:id="rId7"/>
              </a:rPr>
              <a:t>http://www.buyya.com/254/Patterns/</a:t>
            </a:r>
            <a:endParaRPr lang="es-ES" dirty="0"/>
          </a:p>
          <a:p>
            <a:r>
              <a:rPr lang="es-ES" u="sng" dirty="0">
                <a:hlinkClick r:id="rId8"/>
              </a:rPr>
              <a:t>https://en.wikipedia.org/wiki/Software_design_pattern</a:t>
            </a:r>
            <a:endParaRPr lang="es-ES" u="sng" dirty="0"/>
          </a:p>
          <a:p>
            <a:r>
              <a:rPr lang="es-ES" dirty="0">
                <a:hlinkClick r:id="rId9"/>
              </a:rPr>
              <a:t>http://www.oodesign.com/</a:t>
            </a:r>
            <a:endParaRPr lang="es-ES" dirty="0"/>
          </a:p>
          <a:p>
            <a:r>
              <a:rPr lang="es-ES" dirty="0">
                <a:hlinkClick r:id="rId10"/>
              </a:rPr>
              <a:t>https://dzone.com/articles/design-patterns-abstract-factory</a:t>
            </a:r>
            <a:endParaRPr lang="es-ES" dirty="0"/>
          </a:p>
          <a:p>
            <a:r>
              <a:rPr lang="es-ES" dirty="0">
                <a:hlinkClick r:id="rId11"/>
              </a:rPr>
              <a:t>https://sourcemaking.com/design_patterns/builder/java/2</a:t>
            </a:r>
            <a:endParaRPr lang="es-ES" dirty="0"/>
          </a:p>
          <a:p>
            <a:r>
              <a:rPr lang="es-ES" dirty="0">
                <a:hlinkClick r:id="rId12"/>
              </a:rPr>
              <a:t>https://www.tutorialspoint.com/design_pattern/adapter_pattern.htm</a:t>
            </a:r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2990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Pattern</a:t>
            </a:r>
            <a:r>
              <a:rPr lang="es-ES" b="1" i="1" dirty="0"/>
              <a:t> </a:t>
            </a:r>
            <a:r>
              <a:rPr lang="es-ES" b="1" i="1" dirty="0" err="1"/>
              <a:t>goals</a:t>
            </a:r>
            <a:endParaRPr lang="es-ES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37817"/>
            <a:ext cx="10233800" cy="4351338"/>
          </a:xfrm>
        </p:spPr>
        <p:txBody>
          <a:bodyPr>
            <a:normAutofit/>
          </a:bodyPr>
          <a:lstStyle/>
          <a:p>
            <a:r>
              <a:rPr lang="es-ES_tradnl" dirty="0" err="1"/>
              <a:t>Pattern</a:t>
            </a:r>
            <a:r>
              <a:rPr lang="es-ES_tradnl" dirty="0"/>
              <a:t> </a:t>
            </a:r>
            <a:r>
              <a:rPr lang="es-ES_tradnl" dirty="0" err="1"/>
              <a:t>design</a:t>
            </a:r>
            <a:r>
              <a:rPr lang="es-ES_tradnl" dirty="0"/>
              <a:t> </a:t>
            </a:r>
            <a:r>
              <a:rPr lang="es-ES_tradnl" dirty="0" err="1"/>
              <a:t>allow</a:t>
            </a:r>
            <a:r>
              <a:rPr lang="es-ES_tradnl" dirty="0"/>
              <a:t>:</a:t>
            </a:r>
            <a:endParaRPr lang="es-ES" dirty="0"/>
          </a:p>
          <a:p>
            <a:pPr lvl="0"/>
            <a:r>
              <a:rPr lang="es-ES_tradnl" dirty="0" err="1"/>
              <a:t>Provide</a:t>
            </a:r>
            <a:r>
              <a:rPr lang="es-ES_tradnl" dirty="0"/>
              <a:t> catalogue of reusables </a:t>
            </a:r>
            <a:r>
              <a:rPr lang="es-ES_tradnl" dirty="0" err="1"/>
              <a:t>elements</a:t>
            </a:r>
            <a:r>
              <a:rPr lang="es-ES_tradnl" dirty="0"/>
              <a:t>  in </a:t>
            </a:r>
            <a:r>
              <a:rPr lang="es-ES_tradnl" dirty="0" err="1"/>
              <a:t>the</a:t>
            </a:r>
            <a:r>
              <a:rPr lang="es-ES_tradnl" dirty="0"/>
              <a:t> software </a:t>
            </a:r>
            <a:r>
              <a:rPr lang="es-ES_tradnl" dirty="0" err="1"/>
              <a:t>design</a:t>
            </a:r>
            <a:r>
              <a:rPr lang="es-ES_tradnl" dirty="0"/>
              <a:t> </a:t>
            </a:r>
            <a:r>
              <a:rPr lang="es-ES_tradnl" dirty="0" err="1"/>
              <a:t>pattern</a:t>
            </a:r>
            <a:r>
              <a:rPr lang="es-ES_tradnl" dirty="0"/>
              <a:t>.</a:t>
            </a:r>
            <a:endParaRPr lang="es-ES" dirty="0"/>
          </a:p>
          <a:p>
            <a:pPr lvl="0"/>
            <a:r>
              <a:rPr lang="es-ES_tradnl" dirty="0" err="1"/>
              <a:t>Avoid</a:t>
            </a:r>
            <a:r>
              <a:rPr lang="es-ES_tradnl" dirty="0"/>
              <a:t> </a:t>
            </a:r>
            <a:r>
              <a:rPr lang="es-ES_tradnl" dirty="0" err="1"/>
              <a:t>repetition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solution</a:t>
            </a:r>
            <a:r>
              <a:rPr lang="es-ES_tradnl" dirty="0"/>
              <a:t> </a:t>
            </a:r>
            <a:r>
              <a:rPr lang="es-ES_tradnl" dirty="0" err="1"/>
              <a:t>search</a:t>
            </a:r>
            <a:r>
              <a:rPr lang="es-ES_tradnl" dirty="0"/>
              <a:t> to </a:t>
            </a:r>
            <a:r>
              <a:rPr lang="es-ES_tradnl" dirty="0" err="1"/>
              <a:t>problems</a:t>
            </a:r>
            <a:r>
              <a:rPr lang="es-ES_tradnl" dirty="0"/>
              <a:t> </a:t>
            </a:r>
            <a:r>
              <a:rPr lang="es-ES_tradnl" dirty="0" err="1"/>
              <a:t>already</a:t>
            </a:r>
            <a:r>
              <a:rPr lang="es-ES_tradnl" dirty="0"/>
              <a:t> </a:t>
            </a:r>
            <a:r>
              <a:rPr lang="es-ES_tradnl" dirty="0" err="1"/>
              <a:t>known</a:t>
            </a:r>
            <a:r>
              <a:rPr lang="es-ES_tradnl" dirty="0"/>
              <a:t> and </a:t>
            </a:r>
            <a:r>
              <a:rPr lang="es-ES_tradnl" dirty="0" err="1"/>
              <a:t>previously</a:t>
            </a:r>
            <a:r>
              <a:rPr lang="es-ES_tradnl" dirty="0"/>
              <a:t> </a:t>
            </a:r>
            <a:r>
              <a:rPr lang="es-ES_tradnl" dirty="0" err="1"/>
              <a:t>solved</a:t>
            </a:r>
            <a:r>
              <a:rPr lang="es-ES_tradnl" dirty="0"/>
              <a:t>.</a:t>
            </a:r>
          </a:p>
          <a:p>
            <a:pPr lvl="0"/>
            <a:r>
              <a:rPr lang="es-ES" dirty="0" err="1"/>
              <a:t>Formalize</a:t>
            </a:r>
            <a:r>
              <a:rPr lang="es-ES" dirty="0"/>
              <a:t> a </a:t>
            </a:r>
            <a:r>
              <a:rPr lang="es-ES" dirty="0" err="1"/>
              <a:t>common</a:t>
            </a:r>
            <a:r>
              <a:rPr lang="es-ES" dirty="0"/>
              <a:t> </a:t>
            </a:r>
            <a:r>
              <a:rPr lang="es-ES" dirty="0" err="1"/>
              <a:t>vocabulary</a:t>
            </a:r>
            <a:r>
              <a:rPr lang="es-ES" dirty="0"/>
              <a:t> </a:t>
            </a:r>
            <a:r>
              <a:rPr lang="es-ES" dirty="0" err="1"/>
              <a:t>between</a:t>
            </a:r>
            <a:r>
              <a:rPr lang="es-ES" dirty="0"/>
              <a:t> </a:t>
            </a:r>
            <a:r>
              <a:rPr lang="es-ES" dirty="0" err="1"/>
              <a:t>designers</a:t>
            </a:r>
            <a:r>
              <a:rPr lang="es-ES" dirty="0"/>
              <a:t>.</a:t>
            </a:r>
          </a:p>
          <a:p>
            <a:pPr lvl="0"/>
            <a:r>
              <a:rPr lang="es-ES" dirty="0" err="1"/>
              <a:t>Standardize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way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design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done.</a:t>
            </a:r>
          </a:p>
          <a:p>
            <a:pPr lvl="0"/>
            <a:r>
              <a:rPr lang="es-ES_tradnl" dirty="0" err="1"/>
              <a:t>Facilitate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learning</a:t>
            </a:r>
            <a:r>
              <a:rPr lang="es-ES_tradnl" dirty="0"/>
              <a:t> of new </a:t>
            </a:r>
            <a:r>
              <a:rPr lang="es-ES_tradnl" dirty="0" err="1"/>
              <a:t>generation</a:t>
            </a:r>
            <a:r>
              <a:rPr lang="es-ES_tradnl" dirty="0"/>
              <a:t> of </a:t>
            </a:r>
            <a:r>
              <a:rPr lang="es-ES_tradnl" dirty="0" err="1"/>
              <a:t>designers</a:t>
            </a:r>
            <a:r>
              <a:rPr lang="es-ES_tradnl" dirty="0"/>
              <a:t> </a:t>
            </a:r>
            <a:r>
              <a:rPr lang="es-ES_tradnl" dirty="0" err="1"/>
              <a:t>by</a:t>
            </a:r>
            <a:r>
              <a:rPr lang="es-ES_tradnl" dirty="0"/>
              <a:t> </a:t>
            </a:r>
            <a:r>
              <a:rPr lang="es-ES_tradnl" dirty="0" err="1"/>
              <a:t>condensing</a:t>
            </a:r>
            <a:r>
              <a:rPr lang="es-ES_tradnl" dirty="0"/>
              <a:t> </a:t>
            </a:r>
            <a:r>
              <a:rPr lang="es-ES_tradnl" dirty="0" err="1"/>
              <a:t>existing</a:t>
            </a:r>
            <a:r>
              <a:rPr lang="es-ES_tradnl" dirty="0"/>
              <a:t> </a:t>
            </a:r>
            <a:r>
              <a:rPr lang="es-ES_tradnl" dirty="0" err="1"/>
              <a:t>knowledge</a:t>
            </a:r>
            <a:r>
              <a:rPr lang="es-ES_tradnl" dirty="0"/>
              <a:t>.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44075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Pattern</a:t>
            </a:r>
            <a:r>
              <a:rPr lang="es-ES" b="1" i="1" dirty="0"/>
              <a:t> </a:t>
            </a:r>
            <a:r>
              <a:rPr lang="es-ES" b="1" i="1" dirty="0" err="1"/>
              <a:t>categories</a:t>
            </a:r>
            <a:endParaRPr lang="es-ES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b="1" dirty="0" err="1"/>
              <a:t>Architecture</a:t>
            </a:r>
            <a:r>
              <a:rPr lang="es-ES" b="1" dirty="0"/>
              <a:t> </a:t>
            </a:r>
            <a:r>
              <a:rPr lang="es-ES" b="1" dirty="0" err="1"/>
              <a:t>patterns</a:t>
            </a:r>
            <a:r>
              <a:rPr lang="es-ES" dirty="0"/>
              <a:t>: </a:t>
            </a:r>
            <a:r>
              <a:rPr lang="es-ES" dirty="0" err="1"/>
              <a:t>Provide</a:t>
            </a:r>
            <a:r>
              <a:rPr lang="es-ES" dirty="0"/>
              <a:t> a </a:t>
            </a:r>
            <a:r>
              <a:rPr lang="es-ES" dirty="0" err="1"/>
              <a:t>solution</a:t>
            </a:r>
            <a:r>
              <a:rPr lang="es-ES" dirty="0"/>
              <a:t> to </a:t>
            </a:r>
            <a:r>
              <a:rPr lang="es-ES" dirty="0" err="1"/>
              <a:t>organizational</a:t>
            </a:r>
            <a:r>
              <a:rPr lang="es-ES" dirty="0"/>
              <a:t> </a:t>
            </a:r>
            <a:r>
              <a:rPr lang="es-ES" dirty="0" err="1"/>
              <a:t>scheme</a:t>
            </a:r>
            <a:r>
              <a:rPr lang="es-ES" dirty="0"/>
              <a:t> in software</a:t>
            </a:r>
          </a:p>
          <a:p>
            <a:r>
              <a:rPr lang="es-ES" b="1" dirty="0" err="1"/>
              <a:t>Design</a:t>
            </a:r>
            <a:r>
              <a:rPr lang="es-ES" b="1" dirty="0"/>
              <a:t> </a:t>
            </a:r>
            <a:r>
              <a:rPr lang="es-ES" b="1" dirty="0" err="1"/>
              <a:t>patterns</a:t>
            </a:r>
            <a:r>
              <a:rPr lang="es-ES" dirty="0"/>
              <a:t>: </a:t>
            </a:r>
            <a:r>
              <a:rPr lang="es-ES_tradnl" dirty="0" err="1"/>
              <a:t>Provide</a:t>
            </a:r>
            <a:r>
              <a:rPr lang="es-ES_tradnl" dirty="0"/>
              <a:t> a </a:t>
            </a:r>
            <a:r>
              <a:rPr lang="es-ES_tradnl" dirty="0" err="1"/>
              <a:t>scheme</a:t>
            </a:r>
            <a:r>
              <a:rPr lang="es-ES_tradnl" dirty="0"/>
              <a:t> to define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structures</a:t>
            </a:r>
            <a:r>
              <a:rPr lang="es-ES_tradnl" dirty="0"/>
              <a:t> in </a:t>
            </a:r>
            <a:r>
              <a:rPr lang="es-ES_tradnl" dirty="0" err="1"/>
              <a:t>our</a:t>
            </a:r>
            <a:r>
              <a:rPr lang="es-ES_tradnl" dirty="0"/>
              <a:t> </a:t>
            </a:r>
            <a:r>
              <a:rPr lang="es-ES_tradnl" dirty="0" err="1"/>
              <a:t>design</a:t>
            </a:r>
            <a:r>
              <a:rPr lang="es-ES_tradnl" dirty="0"/>
              <a:t> </a:t>
            </a:r>
            <a:r>
              <a:rPr lang="es-ES_tradnl" dirty="0" err="1"/>
              <a:t>or</a:t>
            </a:r>
            <a:r>
              <a:rPr lang="es-ES_tradnl" dirty="0"/>
              <a:t> </a:t>
            </a:r>
            <a:r>
              <a:rPr lang="es-ES_tradnl" dirty="0" err="1"/>
              <a:t>their</a:t>
            </a:r>
            <a:r>
              <a:rPr lang="es-ES_tradnl" dirty="0"/>
              <a:t> </a:t>
            </a:r>
            <a:r>
              <a:rPr lang="es-ES_tradnl" dirty="0" err="1"/>
              <a:t>relations</a:t>
            </a:r>
            <a:r>
              <a:rPr lang="es-ES_tradnl" dirty="0"/>
              <a:t> to </a:t>
            </a:r>
            <a:r>
              <a:rPr lang="es-ES_tradnl" dirty="0" err="1"/>
              <a:t>build</a:t>
            </a:r>
            <a:r>
              <a:rPr lang="es-ES_tradnl" dirty="0"/>
              <a:t> software.</a:t>
            </a:r>
          </a:p>
          <a:p>
            <a:r>
              <a:rPr lang="es-ES_tradnl" b="1" dirty="0" err="1"/>
              <a:t>Dialects</a:t>
            </a:r>
            <a:r>
              <a:rPr lang="es-ES_tradnl" dirty="0"/>
              <a:t>: </a:t>
            </a:r>
            <a:r>
              <a:rPr lang="es-ES_tradnl" dirty="0" err="1"/>
              <a:t>Low</a:t>
            </a:r>
            <a:r>
              <a:rPr lang="es-ES_tradnl" dirty="0"/>
              <a:t> </a:t>
            </a:r>
            <a:r>
              <a:rPr lang="es-ES_tradnl" dirty="0" err="1"/>
              <a:t>level</a:t>
            </a:r>
            <a:r>
              <a:rPr lang="es-ES_tradnl" dirty="0"/>
              <a:t> </a:t>
            </a:r>
            <a:r>
              <a:rPr lang="es-ES_tradnl" dirty="0" err="1"/>
              <a:t>patterns</a:t>
            </a:r>
            <a:r>
              <a:rPr lang="es-ES_tradnl" dirty="0"/>
              <a:t> </a:t>
            </a:r>
            <a:r>
              <a:rPr lang="es-ES_tradnl" dirty="0" err="1"/>
              <a:t>specific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a </a:t>
            </a:r>
            <a:r>
              <a:rPr lang="es-ES_tradnl" dirty="0" err="1"/>
              <a:t>programming</a:t>
            </a:r>
            <a:r>
              <a:rPr lang="es-ES_tradnl" dirty="0"/>
              <a:t> </a:t>
            </a:r>
            <a:r>
              <a:rPr lang="es-ES_tradnl" dirty="0" err="1"/>
              <a:t>language</a:t>
            </a:r>
            <a:r>
              <a:rPr lang="es-ES_tradnl" dirty="0"/>
              <a:t> of </a:t>
            </a:r>
            <a:r>
              <a:rPr lang="es-ES_tradnl" dirty="0" err="1"/>
              <a:t>specific</a:t>
            </a:r>
            <a:r>
              <a:rPr lang="es-ES_tradnl" dirty="0"/>
              <a:t> </a:t>
            </a:r>
            <a:r>
              <a:rPr lang="es-ES_tradnl" dirty="0" err="1"/>
              <a:t>environment</a:t>
            </a:r>
            <a:r>
              <a:rPr lang="es-ES_tradn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27763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Pattern</a:t>
            </a:r>
            <a:r>
              <a:rPr lang="es-ES" b="1" i="1" dirty="0"/>
              <a:t> </a:t>
            </a:r>
            <a:r>
              <a:rPr lang="es-ES" b="1" i="1" dirty="0" err="1"/>
              <a:t>templates</a:t>
            </a:r>
            <a:endParaRPr lang="es-ES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836518"/>
            <a:ext cx="10233800" cy="4351338"/>
          </a:xfrm>
        </p:spPr>
        <p:txBody>
          <a:bodyPr>
            <a:normAutofit fontScale="77500" lnSpcReduction="20000"/>
          </a:bodyPr>
          <a:lstStyle/>
          <a:p>
            <a:r>
              <a:rPr lang="es-ES" b="1" i="1" u="sng" dirty="0" err="1"/>
              <a:t>Pattern</a:t>
            </a:r>
            <a:r>
              <a:rPr lang="es-ES" b="1" i="1" u="sng" dirty="0"/>
              <a:t> </a:t>
            </a:r>
            <a:r>
              <a:rPr lang="es-ES" b="1" i="1" u="sng" dirty="0" err="1"/>
              <a:t>name</a:t>
            </a:r>
            <a:r>
              <a:rPr lang="es-ES" b="1" dirty="0"/>
              <a:t>: </a:t>
            </a:r>
            <a:r>
              <a:rPr lang="es-ES" sz="2600" dirty="0"/>
              <a:t>Standard </a:t>
            </a:r>
            <a:r>
              <a:rPr lang="es-ES" sz="2600" dirty="0" err="1"/>
              <a:t>name</a:t>
            </a:r>
            <a:r>
              <a:rPr lang="es-ES" sz="2600" dirty="0"/>
              <a:t> </a:t>
            </a:r>
            <a:r>
              <a:rPr lang="es-ES" sz="2600" dirty="0" err="1"/>
              <a:t>for</a:t>
            </a:r>
            <a:r>
              <a:rPr lang="es-ES" sz="2600" dirty="0"/>
              <a:t>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pattern</a:t>
            </a:r>
            <a:r>
              <a:rPr lang="es-ES" sz="2600" dirty="0"/>
              <a:t> </a:t>
            </a:r>
            <a:r>
              <a:rPr lang="es-ES" sz="2600" dirty="0" err="1"/>
              <a:t>recognized</a:t>
            </a:r>
            <a:r>
              <a:rPr lang="es-ES" sz="2600" dirty="0"/>
              <a:t> </a:t>
            </a:r>
            <a:r>
              <a:rPr lang="es-ES" sz="2600" dirty="0" err="1"/>
              <a:t>by</a:t>
            </a:r>
            <a:r>
              <a:rPr lang="es-ES" sz="2600" dirty="0"/>
              <a:t>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comunity</a:t>
            </a:r>
            <a:endParaRPr lang="es-ES" sz="2600" dirty="0"/>
          </a:p>
          <a:p>
            <a:r>
              <a:rPr lang="es-ES" b="1" i="1" u="sng" dirty="0" err="1"/>
              <a:t>Patter</a:t>
            </a:r>
            <a:r>
              <a:rPr lang="es-ES" b="1" i="1" u="sng" dirty="0"/>
              <a:t> </a:t>
            </a:r>
            <a:r>
              <a:rPr lang="es-ES" b="1" i="1" u="sng" dirty="0" err="1"/>
              <a:t>category</a:t>
            </a:r>
            <a:r>
              <a:rPr lang="es-ES" dirty="0"/>
              <a:t>: </a:t>
            </a:r>
            <a:r>
              <a:rPr lang="es-ES" sz="2600" dirty="0" err="1"/>
              <a:t>creational</a:t>
            </a:r>
            <a:r>
              <a:rPr lang="es-ES" sz="2600" dirty="0"/>
              <a:t>, </a:t>
            </a:r>
            <a:r>
              <a:rPr lang="es-ES" sz="2600" dirty="0" err="1"/>
              <a:t>structural</a:t>
            </a:r>
            <a:r>
              <a:rPr lang="es-ES" sz="2600" dirty="0"/>
              <a:t> </a:t>
            </a:r>
            <a:r>
              <a:rPr lang="es-ES" sz="2600" dirty="0" err="1"/>
              <a:t>or</a:t>
            </a:r>
            <a:r>
              <a:rPr lang="es-ES" sz="2600" dirty="0"/>
              <a:t> </a:t>
            </a:r>
            <a:r>
              <a:rPr lang="es-ES" sz="2600" dirty="0" err="1"/>
              <a:t>behaviour</a:t>
            </a:r>
            <a:r>
              <a:rPr lang="es-ES" sz="2600" dirty="0"/>
              <a:t>.</a:t>
            </a:r>
          </a:p>
          <a:p>
            <a:r>
              <a:rPr lang="es-ES" b="1" i="1" u="sng" dirty="0" err="1"/>
              <a:t>Intention</a:t>
            </a:r>
            <a:r>
              <a:rPr lang="es-ES" dirty="0"/>
              <a:t>: </a:t>
            </a:r>
            <a:r>
              <a:rPr lang="es-ES" sz="2600" dirty="0" err="1"/>
              <a:t>What</a:t>
            </a:r>
            <a:r>
              <a:rPr lang="es-ES" sz="2600" dirty="0"/>
              <a:t> problema </a:t>
            </a:r>
            <a:r>
              <a:rPr lang="es-ES" sz="2600" dirty="0" err="1"/>
              <a:t>does</a:t>
            </a:r>
            <a:r>
              <a:rPr lang="es-ES" sz="2600" dirty="0"/>
              <a:t> </a:t>
            </a:r>
            <a:r>
              <a:rPr lang="es-ES" sz="2600" dirty="0" err="1"/>
              <a:t>it</a:t>
            </a:r>
            <a:r>
              <a:rPr lang="es-ES" sz="2600" dirty="0"/>
              <a:t> </a:t>
            </a:r>
            <a:r>
              <a:rPr lang="es-ES" sz="2600" dirty="0" err="1"/>
              <a:t>solve</a:t>
            </a:r>
            <a:r>
              <a:rPr lang="es-ES" sz="2600" dirty="0"/>
              <a:t>?</a:t>
            </a:r>
          </a:p>
          <a:p>
            <a:r>
              <a:rPr lang="es-ES" b="1" i="1" u="sng" dirty="0" err="1"/>
              <a:t>Motivation</a:t>
            </a:r>
            <a:r>
              <a:rPr lang="es-ES" dirty="0"/>
              <a:t>: </a:t>
            </a:r>
            <a:r>
              <a:rPr lang="es-ES" sz="2600" dirty="0" err="1"/>
              <a:t>Scenario</a:t>
            </a:r>
            <a:r>
              <a:rPr lang="es-ES" sz="2600" dirty="0"/>
              <a:t> of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example</a:t>
            </a:r>
            <a:r>
              <a:rPr lang="es-ES" sz="2600" dirty="0"/>
              <a:t> </a:t>
            </a:r>
            <a:r>
              <a:rPr lang="es-ES" sz="2600" dirty="0" err="1"/>
              <a:t>for</a:t>
            </a:r>
            <a:r>
              <a:rPr lang="es-ES" sz="2600" dirty="0"/>
              <a:t>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pattern</a:t>
            </a:r>
            <a:r>
              <a:rPr lang="es-ES" sz="2600" dirty="0"/>
              <a:t> </a:t>
            </a:r>
            <a:r>
              <a:rPr lang="es-ES" sz="2600" dirty="0" err="1"/>
              <a:t>application</a:t>
            </a:r>
            <a:r>
              <a:rPr lang="es-ES" sz="2600" dirty="0"/>
              <a:t>.</a:t>
            </a:r>
          </a:p>
          <a:p>
            <a:r>
              <a:rPr lang="es-ES" b="1" i="1" u="sng" dirty="0" err="1"/>
              <a:t>Aplicability</a:t>
            </a:r>
            <a:r>
              <a:rPr lang="es-ES" dirty="0"/>
              <a:t>: </a:t>
            </a:r>
            <a:r>
              <a:rPr lang="es-ES" sz="2600" dirty="0" err="1"/>
              <a:t>Common</a:t>
            </a:r>
            <a:r>
              <a:rPr lang="es-ES" sz="2600" dirty="0"/>
              <a:t> uses and </a:t>
            </a:r>
            <a:r>
              <a:rPr lang="es-ES" sz="2600" dirty="0" err="1"/>
              <a:t>criteria</a:t>
            </a:r>
            <a:r>
              <a:rPr lang="es-ES" sz="2600" dirty="0"/>
              <a:t> to </a:t>
            </a:r>
            <a:r>
              <a:rPr lang="es-ES" sz="2600" dirty="0" err="1"/>
              <a:t>apply</a:t>
            </a:r>
            <a:r>
              <a:rPr lang="es-ES" sz="2600" dirty="0"/>
              <a:t>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pattern</a:t>
            </a:r>
            <a:r>
              <a:rPr lang="es-ES" sz="2600" dirty="0"/>
              <a:t>.</a:t>
            </a:r>
          </a:p>
          <a:p>
            <a:r>
              <a:rPr lang="es-ES" sz="2600" b="1" u="sng" dirty="0" err="1"/>
              <a:t>Participants</a:t>
            </a:r>
            <a:r>
              <a:rPr lang="es-ES" sz="2600" b="1" u="sng" dirty="0"/>
              <a:t>: </a:t>
            </a:r>
            <a:r>
              <a:rPr lang="es-ES" sz="2600" dirty="0" err="1"/>
              <a:t>Specify</a:t>
            </a:r>
            <a:r>
              <a:rPr lang="es-ES" sz="2600" dirty="0"/>
              <a:t> and </a:t>
            </a:r>
            <a:r>
              <a:rPr lang="es-ES" sz="2600" dirty="0" err="1"/>
              <a:t>enumerate</a:t>
            </a:r>
            <a:r>
              <a:rPr lang="es-ES" sz="2600" dirty="0"/>
              <a:t>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abstract</a:t>
            </a:r>
            <a:r>
              <a:rPr lang="es-ES" sz="2600" dirty="0"/>
              <a:t> </a:t>
            </a:r>
            <a:r>
              <a:rPr lang="es-ES" sz="2600" dirty="0" err="1"/>
              <a:t>entitiesthat</a:t>
            </a:r>
            <a:r>
              <a:rPr lang="es-ES" sz="2600" dirty="0"/>
              <a:t> </a:t>
            </a:r>
            <a:r>
              <a:rPr lang="es-ES" sz="2600" dirty="0" err="1"/>
              <a:t>participate</a:t>
            </a:r>
            <a:r>
              <a:rPr lang="es-ES" sz="2600" dirty="0"/>
              <a:t>.</a:t>
            </a:r>
          </a:p>
          <a:p>
            <a:r>
              <a:rPr lang="es-ES" b="1" i="1" u="sng" dirty="0" err="1"/>
              <a:t>Structure</a:t>
            </a:r>
            <a:r>
              <a:rPr lang="es-ES" dirty="0"/>
              <a:t>: </a:t>
            </a:r>
            <a:r>
              <a:rPr lang="es-ES" sz="2600" dirty="0" err="1"/>
              <a:t>Diagrams</a:t>
            </a:r>
            <a:r>
              <a:rPr lang="es-ES" sz="2600" dirty="0"/>
              <a:t> and clases to </a:t>
            </a:r>
            <a:r>
              <a:rPr lang="es-ES" sz="2600" dirty="0" err="1"/>
              <a:t>explain</a:t>
            </a:r>
            <a:r>
              <a:rPr lang="es-ES" sz="2600" dirty="0"/>
              <a:t>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pattern</a:t>
            </a:r>
            <a:r>
              <a:rPr lang="es-ES" sz="2600" dirty="0"/>
              <a:t>.</a:t>
            </a:r>
          </a:p>
          <a:p>
            <a:r>
              <a:rPr lang="es-ES" b="1" i="1" u="sng" dirty="0" err="1"/>
              <a:t>Colaborations</a:t>
            </a:r>
            <a:r>
              <a:rPr lang="es-ES" dirty="0"/>
              <a:t>: </a:t>
            </a:r>
            <a:r>
              <a:rPr lang="es-ES" dirty="0" err="1"/>
              <a:t>Explanation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interrelations</a:t>
            </a:r>
            <a:r>
              <a:rPr lang="es-ES" dirty="0"/>
              <a:t> </a:t>
            </a:r>
            <a:r>
              <a:rPr lang="es-ES" dirty="0" err="1"/>
              <a:t>between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participants</a:t>
            </a:r>
            <a:r>
              <a:rPr lang="es-ES" dirty="0"/>
              <a:t>.</a:t>
            </a:r>
          </a:p>
          <a:p>
            <a:r>
              <a:rPr lang="es-ES" b="1" i="1" u="sng" dirty="0" err="1"/>
              <a:t>Consecuencies</a:t>
            </a:r>
            <a:r>
              <a:rPr lang="es-ES" dirty="0"/>
              <a:t>: </a:t>
            </a:r>
            <a:r>
              <a:rPr lang="es-ES" sz="2600" dirty="0"/>
              <a:t>Positive and </a:t>
            </a:r>
            <a:r>
              <a:rPr lang="es-ES" sz="2600" dirty="0" err="1"/>
              <a:t>negatives</a:t>
            </a:r>
            <a:r>
              <a:rPr lang="es-ES" sz="2600" dirty="0"/>
              <a:t> </a:t>
            </a:r>
            <a:r>
              <a:rPr lang="es-ES" sz="2600" dirty="0" err="1"/>
              <a:t>consecuencies</a:t>
            </a:r>
            <a:r>
              <a:rPr lang="es-ES" sz="2600" dirty="0"/>
              <a:t> of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pattern</a:t>
            </a:r>
            <a:r>
              <a:rPr lang="es-ES" sz="2600" dirty="0"/>
              <a:t> </a:t>
            </a:r>
            <a:r>
              <a:rPr lang="es-ES" sz="2600" dirty="0" err="1"/>
              <a:t>application</a:t>
            </a:r>
            <a:r>
              <a:rPr lang="es-ES" sz="2600" dirty="0"/>
              <a:t>.</a:t>
            </a:r>
          </a:p>
          <a:p>
            <a:r>
              <a:rPr lang="es-ES" b="1" i="1" u="sng" dirty="0" err="1"/>
              <a:t>Implementation</a:t>
            </a:r>
            <a:r>
              <a:rPr lang="es-ES" dirty="0"/>
              <a:t>: </a:t>
            </a:r>
            <a:r>
              <a:rPr lang="es-ES" sz="2600" dirty="0" err="1"/>
              <a:t>Appropiate</a:t>
            </a:r>
            <a:r>
              <a:rPr lang="es-ES" sz="2600" dirty="0"/>
              <a:t> </a:t>
            </a:r>
            <a:r>
              <a:rPr lang="es-ES" sz="2600" dirty="0" err="1"/>
              <a:t>comentaries</a:t>
            </a:r>
            <a:r>
              <a:rPr lang="es-ES" sz="2600" dirty="0"/>
              <a:t> and </a:t>
            </a:r>
            <a:r>
              <a:rPr lang="es-ES" sz="2600" dirty="0" err="1"/>
              <a:t>tecniques</a:t>
            </a:r>
            <a:r>
              <a:rPr lang="es-ES" sz="2600" dirty="0"/>
              <a:t> </a:t>
            </a:r>
            <a:r>
              <a:rPr lang="es-ES" sz="2600" dirty="0" err="1"/>
              <a:t>for</a:t>
            </a:r>
            <a:r>
              <a:rPr lang="es-ES" sz="2600" dirty="0"/>
              <a:t>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pattern</a:t>
            </a:r>
            <a:r>
              <a:rPr lang="es-ES" sz="2600" dirty="0"/>
              <a:t> </a:t>
            </a:r>
            <a:r>
              <a:rPr lang="es-ES" sz="2600" dirty="0" err="1"/>
              <a:t>implementation</a:t>
            </a:r>
            <a:r>
              <a:rPr lang="es-ES" sz="2600" dirty="0"/>
              <a:t>.</a:t>
            </a:r>
          </a:p>
          <a:p>
            <a:r>
              <a:rPr lang="es-ES" b="1" i="1" u="sng" dirty="0" err="1"/>
              <a:t>Example</a:t>
            </a:r>
            <a:r>
              <a:rPr lang="es-ES" b="1" i="1" u="sng" dirty="0"/>
              <a:t> </a:t>
            </a:r>
            <a:r>
              <a:rPr lang="es-ES" b="1" i="1" u="sng" dirty="0" err="1"/>
              <a:t>codes</a:t>
            </a:r>
            <a:r>
              <a:rPr lang="es-ES" dirty="0"/>
              <a:t>: </a:t>
            </a:r>
            <a:r>
              <a:rPr lang="es-ES" sz="2600" dirty="0" err="1"/>
              <a:t>Source</a:t>
            </a:r>
            <a:r>
              <a:rPr lang="es-ES" sz="2600" dirty="0"/>
              <a:t> </a:t>
            </a:r>
            <a:r>
              <a:rPr lang="es-ES" sz="2600" dirty="0" err="1"/>
              <a:t>code</a:t>
            </a:r>
            <a:r>
              <a:rPr lang="es-ES" sz="2600" dirty="0"/>
              <a:t> </a:t>
            </a:r>
            <a:r>
              <a:rPr lang="es-ES" sz="2600" dirty="0" err="1"/>
              <a:t>for</a:t>
            </a:r>
            <a:r>
              <a:rPr lang="es-ES" sz="2600" dirty="0"/>
              <a:t> </a:t>
            </a:r>
            <a:r>
              <a:rPr lang="es-ES" sz="2600" dirty="0" err="1"/>
              <a:t>the</a:t>
            </a:r>
            <a:r>
              <a:rPr lang="es-ES" sz="2600" dirty="0"/>
              <a:t> </a:t>
            </a:r>
            <a:r>
              <a:rPr lang="es-ES" sz="2600" dirty="0" err="1"/>
              <a:t>pattern</a:t>
            </a:r>
            <a:r>
              <a:rPr lang="es-ES" sz="2600" dirty="0"/>
              <a:t> </a:t>
            </a:r>
            <a:r>
              <a:rPr lang="es-ES" sz="2600" dirty="0" err="1"/>
              <a:t>implementation</a:t>
            </a:r>
            <a:r>
              <a:rPr lang="es-ES" sz="2600" dirty="0"/>
              <a:t>.</a:t>
            </a:r>
          </a:p>
          <a:p>
            <a:r>
              <a:rPr lang="es-ES" b="1" i="1" u="sng" dirty="0" err="1"/>
              <a:t>Known</a:t>
            </a:r>
            <a:r>
              <a:rPr lang="es-ES" b="1" i="1" u="sng" dirty="0"/>
              <a:t> uses</a:t>
            </a:r>
            <a:r>
              <a:rPr lang="es-ES" b="1" dirty="0"/>
              <a:t>.</a:t>
            </a:r>
            <a:endParaRPr lang="es-ES" sz="2600" dirty="0"/>
          </a:p>
        </p:txBody>
      </p:sp>
    </p:spTree>
    <p:extLst>
      <p:ext uri="{BB962C8B-B14F-4D97-AF65-F5344CB8AC3E}">
        <p14:creationId xmlns:p14="http://schemas.microsoft.com/office/powerpoint/2010/main" val="260345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Design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endParaRPr lang="es-ES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7630" y="2317993"/>
            <a:ext cx="5618425" cy="3295015"/>
          </a:xfrm>
        </p:spPr>
        <p:txBody>
          <a:bodyPr>
            <a:normAutofit/>
          </a:bodyPr>
          <a:lstStyle/>
          <a:p>
            <a:r>
              <a:rPr lang="en-US" dirty="0"/>
              <a:t>Design patterns can speed up the development process by providing tested, proven development paradigms. Effective software design requires considering issues that may not become visible until later in the implementation.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055" y="1637002"/>
            <a:ext cx="5618813" cy="397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4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b="1" i="1" dirty="0" err="1"/>
              <a:t>Design</a:t>
            </a:r>
            <a:r>
              <a:rPr lang="es-ES" b="1" i="1" dirty="0"/>
              <a:t> </a:t>
            </a:r>
            <a:r>
              <a:rPr lang="es-ES" b="1" i="1" dirty="0" err="1"/>
              <a:t>patterns</a:t>
            </a:r>
            <a:r>
              <a:rPr lang="es-ES" b="1" i="1" dirty="0"/>
              <a:t>: </a:t>
            </a:r>
            <a:r>
              <a:rPr lang="es-ES" b="1" i="1" dirty="0" err="1"/>
              <a:t>Types</a:t>
            </a:r>
            <a:endParaRPr lang="es-ES" b="1" i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b="1" dirty="0" err="1"/>
              <a:t>Creational</a:t>
            </a:r>
            <a:r>
              <a:rPr lang="es-ES" b="1" dirty="0"/>
              <a:t> </a:t>
            </a:r>
            <a:r>
              <a:rPr lang="es-ES" b="1" dirty="0" err="1"/>
              <a:t>patterns</a:t>
            </a:r>
            <a:endParaRPr lang="es-ES" b="1" dirty="0"/>
          </a:p>
          <a:p>
            <a:pPr lvl="1"/>
            <a:r>
              <a:rPr lang="es-ES" dirty="0" err="1"/>
              <a:t>Patterns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solve</a:t>
            </a:r>
            <a:r>
              <a:rPr lang="es-ES" dirty="0"/>
              <a:t> </a:t>
            </a:r>
            <a:r>
              <a:rPr lang="es-ES" dirty="0" err="1"/>
              <a:t>problems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instances</a:t>
            </a:r>
            <a:r>
              <a:rPr lang="es-ES" dirty="0"/>
              <a:t> </a:t>
            </a:r>
            <a:r>
              <a:rPr lang="es-ES" dirty="0" err="1"/>
              <a:t>creation</a:t>
            </a:r>
            <a:r>
              <a:rPr lang="es-ES" dirty="0"/>
              <a:t>.</a:t>
            </a:r>
          </a:p>
          <a:p>
            <a:pPr lvl="1"/>
            <a:endParaRPr lang="es-ES" dirty="0"/>
          </a:p>
          <a:p>
            <a:r>
              <a:rPr lang="es-ES" b="1" dirty="0" err="1"/>
              <a:t>Structural</a:t>
            </a:r>
            <a:r>
              <a:rPr lang="es-ES" b="1" dirty="0"/>
              <a:t> </a:t>
            </a:r>
            <a:r>
              <a:rPr lang="es-ES" b="1" dirty="0" err="1"/>
              <a:t>patterns</a:t>
            </a:r>
            <a:endParaRPr lang="es-ES" b="1" dirty="0"/>
          </a:p>
          <a:p>
            <a:pPr lvl="1"/>
            <a:r>
              <a:rPr lang="es-ES" dirty="0" err="1"/>
              <a:t>Patterns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provide</a:t>
            </a:r>
            <a:r>
              <a:rPr lang="es-ES" dirty="0"/>
              <a:t> a </a:t>
            </a:r>
            <a:r>
              <a:rPr lang="es-ES" dirty="0" err="1"/>
              <a:t>solution</a:t>
            </a:r>
            <a:r>
              <a:rPr lang="es-ES" dirty="0"/>
              <a:t> to clases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objects</a:t>
            </a:r>
            <a:r>
              <a:rPr lang="es-ES" dirty="0"/>
              <a:t> </a:t>
            </a:r>
            <a:r>
              <a:rPr lang="es-ES" dirty="0" err="1"/>
              <a:t>composition</a:t>
            </a:r>
            <a:r>
              <a:rPr lang="es-ES" dirty="0"/>
              <a:t>. </a:t>
            </a:r>
          </a:p>
          <a:p>
            <a:pPr lvl="1"/>
            <a:endParaRPr lang="es-ES" dirty="0"/>
          </a:p>
          <a:p>
            <a:r>
              <a:rPr lang="es-ES" b="1" dirty="0" err="1"/>
              <a:t>Behaviour</a:t>
            </a:r>
            <a:r>
              <a:rPr lang="es-ES" b="1" dirty="0"/>
              <a:t> </a:t>
            </a:r>
            <a:r>
              <a:rPr lang="es-ES" b="1" dirty="0" err="1"/>
              <a:t>patterns</a:t>
            </a:r>
            <a:endParaRPr lang="es-ES" b="1" dirty="0"/>
          </a:p>
          <a:p>
            <a:pPr lvl="1"/>
            <a:r>
              <a:rPr lang="es-ES" dirty="0" err="1"/>
              <a:t>Provide</a:t>
            </a:r>
            <a:r>
              <a:rPr lang="es-ES" dirty="0"/>
              <a:t> a </a:t>
            </a:r>
            <a:r>
              <a:rPr lang="es-ES" dirty="0" err="1"/>
              <a:t>solution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responsability</a:t>
            </a:r>
            <a:r>
              <a:rPr lang="es-ES" dirty="0"/>
              <a:t> and </a:t>
            </a:r>
            <a:r>
              <a:rPr lang="es-ES" dirty="0" err="1"/>
              <a:t>interation</a:t>
            </a:r>
            <a:r>
              <a:rPr lang="es-ES" dirty="0"/>
              <a:t> of </a:t>
            </a:r>
            <a:r>
              <a:rPr lang="es-ES" dirty="0" err="1"/>
              <a:t>classes</a:t>
            </a:r>
            <a:r>
              <a:rPr lang="es-ES" dirty="0"/>
              <a:t> and </a:t>
            </a:r>
            <a:r>
              <a:rPr lang="es-ES" dirty="0" err="1"/>
              <a:t>objects</a:t>
            </a:r>
            <a:r>
              <a:rPr lang="es-ES" dirty="0"/>
              <a:t>, as </a:t>
            </a:r>
            <a:r>
              <a:rPr lang="es-ES" dirty="0" err="1"/>
              <a:t>well</a:t>
            </a:r>
            <a:r>
              <a:rPr lang="es-ES" dirty="0"/>
              <a:t> as </a:t>
            </a:r>
            <a:r>
              <a:rPr lang="es-ES" dirty="0" err="1"/>
              <a:t>algorithms</a:t>
            </a:r>
            <a:r>
              <a:rPr lang="es-ES" dirty="0"/>
              <a:t>.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092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i="1" dirty="0"/>
              <a:t>Creational patterns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690688"/>
            <a:ext cx="10233800" cy="4351338"/>
          </a:xfrm>
        </p:spPr>
        <p:txBody>
          <a:bodyPr/>
          <a:lstStyle/>
          <a:p>
            <a:r>
              <a:rPr lang="en-GB" b="1" u="sng" dirty="0"/>
              <a:t>Singleton</a:t>
            </a:r>
          </a:p>
          <a:p>
            <a:r>
              <a:rPr lang="en-GB" b="1" u="sng" dirty="0" smtClean="0"/>
              <a:t>Factory </a:t>
            </a:r>
            <a:r>
              <a:rPr lang="en-GB" b="1" u="sng" dirty="0"/>
              <a:t>Method</a:t>
            </a:r>
          </a:p>
          <a:p>
            <a:r>
              <a:rPr lang="en-GB" b="1" u="sng" dirty="0"/>
              <a:t>Abstract factory</a:t>
            </a:r>
          </a:p>
          <a:p>
            <a:r>
              <a:rPr lang="en-GB" b="1" u="sng" dirty="0"/>
              <a:t>Builder</a:t>
            </a:r>
          </a:p>
          <a:p>
            <a:r>
              <a:rPr lang="en-GB" dirty="0" smtClean="0"/>
              <a:t>Prototype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886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fundidad">
  <a:themeElements>
    <a:clrScheme name="Profundidad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undidad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undida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TM04033923[[fn=Profundidad]]</Template>
  <TotalTime>502</TotalTime>
  <Words>1093</Words>
  <Application>Microsoft Macintosh PowerPoint</Application>
  <PresentationFormat>Panorámica</PresentationFormat>
  <Paragraphs>170</Paragraphs>
  <Slides>35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39" baseType="lpstr">
      <vt:lpstr>Calibri</vt:lpstr>
      <vt:lpstr>Corbel</vt:lpstr>
      <vt:lpstr>Arial</vt:lpstr>
      <vt:lpstr>Profundidad</vt:lpstr>
      <vt:lpstr>Software design pattern</vt:lpstr>
      <vt:lpstr>Content</vt:lpstr>
      <vt:lpstr>Introduction</vt:lpstr>
      <vt:lpstr>Pattern goals</vt:lpstr>
      <vt:lpstr>Pattern categories</vt:lpstr>
      <vt:lpstr>Pattern templates</vt:lpstr>
      <vt:lpstr>Design patterns</vt:lpstr>
      <vt:lpstr>Design patterns: Types</vt:lpstr>
      <vt:lpstr>Creational patterns</vt:lpstr>
      <vt:lpstr>Creational patterns: Singleton</vt:lpstr>
      <vt:lpstr>Creational patterns: Singleton</vt:lpstr>
      <vt:lpstr>Creational patterns: Singleton</vt:lpstr>
      <vt:lpstr>Creational patterns: Abstract Factory</vt:lpstr>
      <vt:lpstr>Creational patterns: Abstract Factory</vt:lpstr>
      <vt:lpstr>Creational patterns: Abstract Factory</vt:lpstr>
      <vt:lpstr>Creational patterns: Factory Method</vt:lpstr>
      <vt:lpstr>Creational patterns: Factory Method</vt:lpstr>
      <vt:lpstr>Creational patterns: Factory Method</vt:lpstr>
      <vt:lpstr>Creational patterns: Builder</vt:lpstr>
      <vt:lpstr>Creational patterns: Prototype</vt:lpstr>
      <vt:lpstr>Structural patterns</vt:lpstr>
      <vt:lpstr>Structural patterns: Adapter</vt:lpstr>
      <vt:lpstr>Structural patterns: Adapter</vt:lpstr>
      <vt:lpstr>Structural patterns: Adapter</vt:lpstr>
      <vt:lpstr>Structural patterns: Bridge</vt:lpstr>
      <vt:lpstr>Structural patterns: Bridge</vt:lpstr>
      <vt:lpstr>Structural patterns: Bridge</vt:lpstr>
      <vt:lpstr>Structural patterns: Decorator</vt:lpstr>
      <vt:lpstr>Structural patterns: Decorator</vt:lpstr>
      <vt:lpstr>Structural patterns: Decorator</vt:lpstr>
      <vt:lpstr>Structural patterns: Composite</vt:lpstr>
      <vt:lpstr>Structural patterns: Flyweight</vt:lpstr>
      <vt:lpstr>Structural patterns: Memento</vt:lpstr>
      <vt:lpstr>Structural patterns: Proxy</vt:lpstr>
      <vt:lpstr>Presentación de PowerPoint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design pattern</dc:title>
  <dc:creator>Abián Torres Torres</dc:creator>
  <cp:lastModifiedBy>Abián Torres Torres</cp:lastModifiedBy>
  <cp:revision>39</cp:revision>
  <dcterms:created xsi:type="dcterms:W3CDTF">2017-03-16T17:04:10Z</dcterms:created>
  <dcterms:modified xsi:type="dcterms:W3CDTF">2017-03-18T12:38:50Z</dcterms:modified>
</cp:coreProperties>
</file>

<file path=docProps/thumbnail.jpeg>
</file>